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18.xml" ContentType="application/vnd.openxmlformats-officedocument.presentationml.slide+xml"/>
  <Override PartName="/ppt/slideLayouts/slideLayout15.xml" ContentType="application/vnd.openxmlformats-officedocument.presentationml.slideLayout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15.xml" ContentType="application/vnd.openxmlformats-officedocument.presentationml.slide+xml"/>
  <Override PartName="/ppt/slideLayouts/slideLayout12.xml" ContentType="application/vnd.openxmlformats-officedocument.presentationml.slideLayout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3.xml" ContentType="application/vnd.openxmlformats-officedocument.presentationml.slide+xml"/>
  <Override PartName="/ppt/slides/slide16.xml" ContentType="application/vnd.openxmlformats-officedocument.presentationml.slide+xml"/>
  <Override PartName="/ppt/slideLayouts/slideLayout13.xml" ContentType="application/vnd.openxmlformats-officedocument.presentationml.slideLayout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17.xml" ContentType="application/vnd.openxmlformats-officedocument.presentationml.slide+xml"/>
  <Override PartName="/ppt/slideLayouts/slideLayout14.xml" ContentType="application/vnd.openxmlformats-officedocument.presentationml.slideLayout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4130" r:id="rId1"/>
  </p:sldMasterIdLst>
  <p:sldIdLst>
    <p:sldId id="256" r:id="rId2"/>
    <p:sldId id="257" r:id="rId3"/>
    <p:sldId id="258" r:id="rId4"/>
    <p:sldId id="259" r:id="rId5"/>
    <p:sldId id="269" r:id="rId6"/>
    <p:sldId id="260" r:id="rId7"/>
    <p:sldId id="270" r:id="rId8"/>
    <p:sldId id="278" r:id="rId9"/>
    <p:sldId id="277" r:id="rId10"/>
    <p:sldId id="276" r:id="rId11"/>
    <p:sldId id="275" r:id="rId12"/>
    <p:sldId id="271" r:id="rId13"/>
    <p:sldId id="272" r:id="rId14"/>
    <p:sldId id="273" r:id="rId15"/>
    <p:sldId id="279" r:id="rId16"/>
    <p:sldId id="261" r:id="rId17"/>
    <p:sldId id="262" r:id="rId18"/>
    <p:sldId id="263" r:id="rId19"/>
    <p:sldId id="281" r:id="rId20"/>
    <p:sldId id="280" r:id="rId21"/>
    <p:sldId id="265" r:id="rId22"/>
    <p:sldId id="286" r:id="rId23"/>
    <p:sldId id="285" r:id="rId24"/>
    <p:sldId id="284" r:id="rId25"/>
    <p:sldId id="283" r:id="rId26"/>
    <p:sldId id="282" r:id="rId27"/>
    <p:sldId id="266" r:id="rId28"/>
    <p:sldId id="293" r:id="rId29"/>
    <p:sldId id="292" r:id="rId30"/>
    <p:sldId id="291" r:id="rId31"/>
    <p:sldId id="295" r:id="rId32"/>
    <p:sldId id="296" r:id="rId33"/>
    <p:sldId id="297" r:id="rId34"/>
    <p:sldId id="298" r:id="rId35"/>
    <p:sldId id="299" r:id="rId36"/>
    <p:sldId id="267" r:id="rId37"/>
    <p:sldId id="300" r:id="rId38"/>
    <p:sldId id="301" r:id="rId39"/>
    <p:sldId id="302" r:id="rId40"/>
    <p:sldId id="308" r:id="rId41"/>
    <p:sldId id="304" r:id="rId42"/>
    <p:sldId id="309" r:id="rId43"/>
    <p:sldId id="305" r:id="rId44"/>
    <p:sldId id="307" r:id="rId45"/>
    <p:sldId id="306" r:id="rId46"/>
    <p:sldId id="310" r:id="rId47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charset="0"/>
        <a:ea typeface="Arial" charset="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charset="0"/>
        <a:ea typeface="Arial" charset="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charset="0"/>
        <a:ea typeface="Arial" charset="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charset="0"/>
        <a:ea typeface="Arial" charset="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omic Sans MS" charset="0"/>
        <a:ea typeface="Arial" charset="0"/>
        <a:cs typeface="Arial" charset="0"/>
      </a:defRPr>
    </a:lvl5pPr>
    <a:lvl6pPr marL="2286000" algn="l" defTabSz="457200" rtl="0" eaLnBrk="1" latinLnBrk="0" hangingPunct="1">
      <a:defRPr kern="1200">
        <a:solidFill>
          <a:schemeClr val="tx1"/>
        </a:solidFill>
        <a:latin typeface="Comic Sans MS" charset="0"/>
        <a:ea typeface="Arial" charset="0"/>
        <a:cs typeface="Arial" charset="0"/>
      </a:defRPr>
    </a:lvl6pPr>
    <a:lvl7pPr marL="2743200" algn="l" defTabSz="457200" rtl="0" eaLnBrk="1" latinLnBrk="0" hangingPunct="1">
      <a:defRPr kern="1200">
        <a:solidFill>
          <a:schemeClr val="tx1"/>
        </a:solidFill>
        <a:latin typeface="Comic Sans MS" charset="0"/>
        <a:ea typeface="Arial" charset="0"/>
        <a:cs typeface="Arial" charset="0"/>
      </a:defRPr>
    </a:lvl7pPr>
    <a:lvl8pPr marL="3200400" algn="l" defTabSz="457200" rtl="0" eaLnBrk="1" latinLnBrk="0" hangingPunct="1">
      <a:defRPr kern="1200">
        <a:solidFill>
          <a:schemeClr val="tx1"/>
        </a:solidFill>
        <a:latin typeface="Comic Sans MS" charset="0"/>
        <a:ea typeface="Arial" charset="0"/>
        <a:cs typeface="Arial" charset="0"/>
      </a:defRPr>
    </a:lvl8pPr>
    <a:lvl9pPr marL="3657600" algn="l" defTabSz="457200" rtl="0" eaLnBrk="1" latinLnBrk="0" hangingPunct="1">
      <a:defRPr kern="1200">
        <a:solidFill>
          <a:schemeClr val="tx1"/>
        </a:solidFill>
        <a:latin typeface="Comic Sans MS" charset="0"/>
        <a:ea typeface="Arial" charset="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6418" autoAdjust="0"/>
    <p:restoredTop sz="94660"/>
  </p:normalViewPr>
  <p:slideViewPr>
    <p:cSldViewPr>
      <p:cViewPr varScale="1">
        <p:scale>
          <a:sx n="98" d="100"/>
          <a:sy n="98" d="100"/>
        </p:scale>
        <p:origin x="-488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printerSettings" Target="printerSettings/printerSettings1.bin"/><Relationship Id="rId49" Type="http://schemas.openxmlformats.org/officeDocument/2006/relationships/presProps" Target="presProps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50" Type="http://schemas.openxmlformats.org/officeDocument/2006/relationships/viewProps" Target="viewProps.xml"/><Relationship Id="rId51" Type="http://schemas.openxmlformats.org/officeDocument/2006/relationships/theme" Target="theme/theme1.xml"/><Relationship Id="rId5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3746" name="Group 2"/>
          <p:cNvGrpSpPr>
            <a:grpSpLocks/>
          </p:cNvGrpSpPr>
          <p:nvPr/>
        </p:nvGrpSpPr>
        <p:grpSpPr bwMode="auto">
          <a:xfrm>
            <a:off x="228600" y="3124200"/>
            <a:ext cx="8564563" cy="390525"/>
            <a:chOff x="144" y="1968"/>
            <a:chExt cx="5395" cy="246"/>
          </a:xfrm>
        </p:grpSpPr>
        <p:sp>
          <p:nvSpPr>
            <p:cNvPr id="543747" name="Freeform 3"/>
            <p:cNvSpPr>
              <a:spLocks/>
            </p:cNvSpPr>
            <p:nvPr userDrawn="1"/>
          </p:nvSpPr>
          <p:spPr bwMode="auto">
            <a:xfrm rot="-5400000" flipH="1" flipV="1">
              <a:off x="2794" y="-586"/>
              <a:ext cx="96" cy="5395"/>
            </a:xfrm>
            <a:custGeom>
              <a:avLst/>
              <a:gdLst/>
              <a:ahLst/>
              <a:cxnLst>
                <a:cxn ang="0">
                  <a:pos x="91" y="526"/>
                </a:cxn>
                <a:cxn ang="0">
                  <a:pos x="211" y="175"/>
                </a:cxn>
                <a:cxn ang="0">
                  <a:pos x="443" y="32"/>
                </a:cxn>
                <a:cxn ang="0">
                  <a:pos x="802" y="32"/>
                </a:cxn>
                <a:cxn ang="0">
                  <a:pos x="1206" y="10"/>
                </a:cxn>
                <a:cxn ang="0">
                  <a:pos x="1482" y="25"/>
                </a:cxn>
                <a:cxn ang="0">
                  <a:pos x="1655" y="160"/>
                </a:cxn>
                <a:cxn ang="0">
                  <a:pos x="1655" y="406"/>
                </a:cxn>
                <a:cxn ang="0">
                  <a:pos x="1572" y="736"/>
                </a:cxn>
                <a:cxn ang="0">
                  <a:pos x="1565" y="1177"/>
                </a:cxn>
                <a:cxn ang="0">
                  <a:pos x="1632" y="1581"/>
                </a:cxn>
                <a:cxn ang="0">
                  <a:pos x="1692" y="2232"/>
                </a:cxn>
                <a:cxn ang="0">
                  <a:pos x="1587" y="2830"/>
                </a:cxn>
                <a:cxn ang="0">
                  <a:pos x="1625" y="3055"/>
                </a:cxn>
                <a:cxn ang="0">
                  <a:pos x="1535" y="3234"/>
                </a:cxn>
                <a:cxn ang="0">
                  <a:pos x="1325" y="3234"/>
                </a:cxn>
                <a:cxn ang="0">
                  <a:pos x="921" y="3204"/>
                </a:cxn>
                <a:cxn ang="0">
                  <a:pos x="510" y="3249"/>
                </a:cxn>
                <a:cxn ang="0">
                  <a:pos x="136" y="3167"/>
                </a:cxn>
                <a:cxn ang="0">
                  <a:pos x="39" y="2950"/>
                </a:cxn>
                <a:cxn ang="0">
                  <a:pos x="99" y="2651"/>
                </a:cxn>
                <a:cxn ang="0">
                  <a:pos x="99" y="2232"/>
                </a:cxn>
                <a:cxn ang="0">
                  <a:pos x="9" y="1813"/>
                </a:cxn>
                <a:cxn ang="0">
                  <a:pos x="46" y="1259"/>
                </a:cxn>
                <a:cxn ang="0">
                  <a:pos x="61" y="915"/>
                </a:cxn>
                <a:cxn ang="0">
                  <a:pos x="91" y="526"/>
                </a:cxn>
              </a:cxnLst>
              <a:rect l="0" t="0" r="r" b="b"/>
              <a:pathLst>
                <a:path w="1699" h="3264">
                  <a:moveTo>
                    <a:pt x="91" y="526"/>
                  </a:moveTo>
                  <a:cubicBezTo>
                    <a:pt x="116" y="403"/>
                    <a:pt x="152" y="257"/>
                    <a:pt x="211" y="175"/>
                  </a:cubicBezTo>
                  <a:cubicBezTo>
                    <a:pt x="270" y="93"/>
                    <a:pt x="345" y="56"/>
                    <a:pt x="443" y="32"/>
                  </a:cubicBezTo>
                  <a:cubicBezTo>
                    <a:pt x="541" y="8"/>
                    <a:pt x="675" y="36"/>
                    <a:pt x="802" y="32"/>
                  </a:cubicBezTo>
                  <a:cubicBezTo>
                    <a:pt x="929" y="28"/>
                    <a:pt x="1093" y="11"/>
                    <a:pt x="1206" y="10"/>
                  </a:cubicBezTo>
                  <a:cubicBezTo>
                    <a:pt x="1319" y="9"/>
                    <a:pt x="1407" y="0"/>
                    <a:pt x="1482" y="25"/>
                  </a:cubicBezTo>
                  <a:cubicBezTo>
                    <a:pt x="1557" y="50"/>
                    <a:pt x="1626" y="97"/>
                    <a:pt x="1655" y="160"/>
                  </a:cubicBezTo>
                  <a:cubicBezTo>
                    <a:pt x="1684" y="223"/>
                    <a:pt x="1669" y="310"/>
                    <a:pt x="1655" y="406"/>
                  </a:cubicBezTo>
                  <a:cubicBezTo>
                    <a:pt x="1641" y="502"/>
                    <a:pt x="1587" y="608"/>
                    <a:pt x="1572" y="736"/>
                  </a:cubicBezTo>
                  <a:cubicBezTo>
                    <a:pt x="1557" y="864"/>
                    <a:pt x="1555" y="1036"/>
                    <a:pt x="1565" y="1177"/>
                  </a:cubicBezTo>
                  <a:cubicBezTo>
                    <a:pt x="1575" y="1318"/>
                    <a:pt x="1611" y="1405"/>
                    <a:pt x="1632" y="1581"/>
                  </a:cubicBezTo>
                  <a:cubicBezTo>
                    <a:pt x="1653" y="1757"/>
                    <a:pt x="1699" y="2024"/>
                    <a:pt x="1692" y="2232"/>
                  </a:cubicBezTo>
                  <a:cubicBezTo>
                    <a:pt x="1685" y="2440"/>
                    <a:pt x="1598" y="2693"/>
                    <a:pt x="1587" y="2830"/>
                  </a:cubicBezTo>
                  <a:cubicBezTo>
                    <a:pt x="1576" y="2967"/>
                    <a:pt x="1634" y="2988"/>
                    <a:pt x="1625" y="3055"/>
                  </a:cubicBezTo>
                  <a:cubicBezTo>
                    <a:pt x="1616" y="3122"/>
                    <a:pt x="1585" y="3204"/>
                    <a:pt x="1535" y="3234"/>
                  </a:cubicBezTo>
                  <a:cubicBezTo>
                    <a:pt x="1485" y="3264"/>
                    <a:pt x="1427" y="3239"/>
                    <a:pt x="1325" y="3234"/>
                  </a:cubicBezTo>
                  <a:cubicBezTo>
                    <a:pt x="1223" y="3229"/>
                    <a:pt x="1057" y="3202"/>
                    <a:pt x="921" y="3204"/>
                  </a:cubicBezTo>
                  <a:cubicBezTo>
                    <a:pt x="785" y="3206"/>
                    <a:pt x="641" y="3255"/>
                    <a:pt x="510" y="3249"/>
                  </a:cubicBezTo>
                  <a:cubicBezTo>
                    <a:pt x="379" y="3243"/>
                    <a:pt x="214" y="3217"/>
                    <a:pt x="136" y="3167"/>
                  </a:cubicBezTo>
                  <a:cubicBezTo>
                    <a:pt x="58" y="3117"/>
                    <a:pt x="45" y="3036"/>
                    <a:pt x="39" y="2950"/>
                  </a:cubicBezTo>
                  <a:cubicBezTo>
                    <a:pt x="33" y="2864"/>
                    <a:pt x="89" y="2771"/>
                    <a:pt x="99" y="2651"/>
                  </a:cubicBezTo>
                  <a:cubicBezTo>
                    <a:pt x="109" y="2531"/>
                    <a:pt x="114" y="2372"/>
                    <a:pt x="99" y="2232"/>
                  </a:cubicBezTo>
                  <a:cubicBezTo>
                    <a:pt x="84" y="2092"/>
                    <a:pt x="18" y="1975"/>
                    <a:pt x="9" y="1813"/>
                  </a:cubicBezTo>
                  <a:cubicBezTo>
                    <a:pt x="0" y="1651"/>
                    <a:pt x="37" y="1409"/>
                    <a:pt x="46" y="1259"/>
                  </a:cubicBezTo>
                  <a:cubicBezTo>
                    <a:pt x="55" y="1109"/>
                    <a:pt x="52" y="1036"/>
                    <a:pt x="61" y="915"/>
                  </a:cubicBezTo>
                  <a:cubicBezTo>
                    <a:pt x="70" y="794"/>
                    <a:pt x="66" y="649"/>
                    <a:pt x="91" y="526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543748" name="Group 4"/>
            <p:cNvGrpSpPr>
              <a:grpSpLocks/>
            </p:cNvGrpSpPr>
            <p:nvPr userDrawn="1"/>
          </p:nvGrpSpPr>
          <p:grpSpPr bwMode="auto">
            <a:xfrm>
              <a:off x="2400" y="1968"/>
              <a:ext cx="768" cy="246"/>
              <a:chOff x="1797" y="3074"/>
              <a:chExt cx="2346" cy="655"/>
            </a:xfrm>
          </p:grpSpPr>
          <p:grpSp>
            <p:nvGrpSpPr>
              <p:cNvPr id="543749" name="Group 5"/>
              <p:cNvGrpSpPr>
                <a:grpSpLocks/>
              </p:cNvGrpSpPr>
              <p:nvPr/>
            </p:nvGrpSpPr>
            <p:grpSpPr bwMode="auto">
              <a:xfrm>
                <a:off x="1797" y="3075"/>
                <a:ext cx="2346" cy="654"/>
                <a:chOff x="1865" y="1811"/>
                <a:chExt cx="2346" cy="654"/>
              </a:xfrm>
            </p:grpSpPr>
            <p:sp>
              <p:nvSpPr>
                <p:cNvPr id="543750" name="Freeform 6"/>
                <p:cNvSpPr>
                  <a:spLocks/>
                </p:cNvSpPr>
                <p:nvPr/>
              </p:nvSpPr>
              <p:spPr bwMode="auto">
                <a:xfrm>
                  <a:off x="2050" y="2008"/>
                  <a:ext cx="2161" cy="457"/>
                </a:xfrm>
                <a:custGeom>
                  <a:avLst/>
                  <a:gdLst/>
                  <a:ahLst/>
                  <a:cxnLst>
                    <a:cxn ang="0">
                      <a:pos x="7" y="139"/>
                    </a:cxn>
                    <a:cxn ang="0">
                      <a:pos x="89" y="266"/>
                    </a:cxn>
                    <a:cxn ang="0">
                      <a:pos x="187" y="333"/>
                    </a:cxn>
                    <a:cxn ang="0">
                      <a:pos x="351" y="303"/>
                    </a:cxn>
                    <a:cxn ang="0">
                      <a:pos x="561" y="281"/>
                    </a:cxn>
                    <a:cxn ang="0">
                      <a:pos x="852" y="259"/>
                    </a:cxn>
                    <a:cxn ang="0">
                      <a:pos x="1167" y="259"/>
                    </a:cxn>
                    <a:cxn ang="0">
                      <a:pos x="1541" y="318"/>
                    </a:cxn>
                    <a:cxn ang="0">
                      <a:pos x="1758" y="401"/>
                    </a:cxn>
                    <a:cxn ang="0">
                      <a:pos x="1907" y="453"/>
                    </a:cxn>
                    <a:cxn ang="0">
                      <a:pos x="2049" y="423"/>
                    </a:cxn>
                    <a:cxn ang="0">
                      <a:pos x="2109" y="348"/>
                    </a:cxn>
                    <a:cxn ang="0">
                      <a:pos x="2109" y="251"/>
                    </a:cxn>
                    <a:cxn ang="0">
                      <a:pos x="2004" y="154"/>
                    </a:cxn>
                    <a:cxn ang="0">
                      <a:pos x="1167" y="27"/>
                    </a:cxn>
                    <a:cxn ang="0">
                      <a:pos x="336" y="4"/>
                    </a:cxn>
                    <a:cxn ang="0">
                      <a:pos x="52" y="49"/>
                    </a:cxn>
                    <a:cxn ang="0">
                      <a:pos x="7" y="139"/>
                    </a:cxn>
                  </a:cxnLst>
                  <a:rect l="0" t="0" r="r" b="b"/>
                  <a:pathLst>
                    <a:path w="2161" h="457">
                      <a:moveTo>
                        <a:pt x="7" y="139"/>
                      </a:moveTo>
                      <a:cubicBezTo>
                        <a:pt x="13" y="175"/>
                        <a:pt x="59" y="234"/>
                        <a:pt x="89" y="266"/>
                      </a:cubicBezTo>
                      <a:cubicBezTo>
                        <a:pt x="119" y="298"/>
                        <a:pt x="143" y="327"/>
                        <a:pt x="187" y="333"/>
                      </a:cubicBezTo>
                      <a:cubicBezTo>
                        <a:pt x="231" y="339"/>
                        <a:pt x="289" y="312"/>
                        <a:pt x="351" y="303"/>
                      </a:cubicBezTo>
                      <a:cubicBezTo>
                        <a:pt x="413" y="294"/>
                        <a:pt x="478" y="288"/>
                        <a:pt x="561" y="281"/>
                      </a:cubicBezTo>
                      <a:cubicBezTo>
                        <a:pt x="644" y="274"/>
                        <a:pt x="751" y="263"/>
                        <a:pt x="852" y="259"/>
                      </a:cubicBezTo>
                      <a:cubicBezTo>
                        <a:pt x="953" y="255"/>
                        <a:pt x="1052" y="249"/>
                        <a:pt x="1167" y="259"/>
                      </a:cubicBezTo>
                      <a:cubicBezTo>
                        <a:pt x="1282" y="269"/>
                        <a:pt x="1443" y="294"/>
                        <a:pt x="1541" y="318"/>
                      </a:cubicBezTo>
                      <a:cubicBezTo>
                        <a:pt x="1639" y="342"/>
                        <a:pt x="1697" y="379"/>
                        <a:pt x="1758" y="401"/>
                      </a:cubicBezTo>
                      <a:cubicBezTo>
                        <a:pt x="1819" y="423"/>
                        <a:pt x="1858" y="449"/>
                        <a:pt x="1907" y="453"/>
                      </a:cubicBezTo>
                      <a:cubicBezTo>
                        <a:pt x="1956" y="457"/>
                        <a:pt x="2015" y="440"/>
                        <a:pt x="2049" y="423"/>
                      </a:cubicBezTo>
                      <a:cubicBezTo>
                        <a:pt x="2083" y="406"/>
                        <a:pt x="2099" y="377"/>
                        <a:pt x="2109" y="348"/>
                      </a:cubicBezTo>
                      <a:cubicBezTo>
                        <a:pt x="2119" y="319"/>
                        <a:pt x="2127" y="283"/>
                        <a:pt x="2109" y="251"/>
                      </a:cubicBezTo>
                      <a:cubicBezTo>
                        <a:pt x="2091" y="219"/>
                        <a:pt x="2161" y="191"/>
                        <a:pt x="2004" y="154"/>
                      </a:cubicBezTo>
                      <a:cubicBezTo>
                        <a:pt x="1847" y="117"/>
                        <a:pt x="1445" y="52"/>
                        <a:pt x="1167" y="27"/>
                      </a:cubicBezTo>
                      <a:cubicBezTo>
                        <a:pt x="889" y="2"/>
                        <a:pt x="522" y="0"/>
                        <a:pt x="336" y="4"/>
                      </a:cubicBezTo>
                      <a:cubicBezTo>
                        <a:pt x="150" y="8"/>
                        <a:pt x="104" y="27"/>
                        <a:pt x="52" y="49"/>
                      </a:cubicBezTo>
                      <a:cubicBezTo>
                        <a:pt x="0" y="71"/>
                        <a:pt x="1" y="103"/>
                        <a:pt x="7" y="139"/>
                      </a:cubicBezTo>
                      <a:close/>
                    </a:path>
                  </a:pathLst>
                </a:custGeom>
                <a:solidFill>
                  <a:schemeClr val="bg2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543751" name="Freeform 7"/>
                <p:cNvSpPr>
                  <a:spLocks/>
                </p:cNvSpPr>
                <p:nvPr/>
              </p:nvSpPr>
              <p:spPr bwMode="auto">
                <a:xfrm>
                  <a:off x="1865" y="1811"/>
                  <a:ext cx="2341" cy="585"/>
                </a:xfrm>
                <a:custGeom>
                  <a:avLst/>
                  <a:gdLst/>
                  <a:ahLst/>
                  <a:cxnLst>
                    <a:cxn ang="0">
                      <a:pos x="506" y="441"/>
                    </a:cxn>
                    <a:cxn ang="0">
                      <a:pos x="274" y="515"/>
                    </a:cxn>
                    <a:cxn ang="0">
                      <a:pos x="72" y="486"/>
                    </a:cxn>
                    <a:cxn ang="0">
                      <a:pos x="5" y="373"/>
                    </a:cxn>
                    <a:cxn ang="0">
                      <a:pos x="43" y="224"/>
                    </a:cxn>
                    <a:cxn ang="0">
                      <a:pos x="215" y="89"/>
                    </a:cxn>
                    <a:cxn ang="0">
                      <a:pos x="476" y="52"/>
                    </a:cxn>
                    <a:cxn ang="0">
                      <a:pos x="731" y="74"/>
                    </a:cxn>
                    <a:cxn ang="0">
                      <a:pos x="1090" y="37"/>
                    </a:cxn>
                    <a:cxn ang="0">
                      <a:pos x="1367" y="7"/>
                    </a:cxn>
                    <a:cxn ang="0">
                      <a:pos x="1778" y="7"/>
                    </a:cxn>
                    <a:cxn ang="0">
                      <a:pos x="2204" y="52"/>
                    </a:cxn>
                    <a:cxn ang="0">
                      <a:pos x="2287" y="111"/>
                    </a:cxn>
                    <a:cxn ang="0">
                      <a:pos x="2332" y="246"/>
                    </a:cxn>
                    <a:cxn ang="0">
                      <a:pos x="2339" y="373"/>
                    </a:cxn>
                    <a:cxn ang="0">
                      <a:pos x="2324" y="456"/>
                    </a:cxn>
                    <a:cxn ang="0">
                      <a:pos x="2339" y="538"/>
                    </a:cxn>
                    <a:cxn ang="0">
                      <a:pos x="2309" y="583"/>
                    </a:cxn>
                    <a:cxn ang="0">
                      <a:pos x="2234" y="553"/>
                    </a:cxn>
                    <a:cxn ang="0">
                      <a:pos x="2062" y="486"/>
                    </a:cxn>
                    <a:cxn ang="0">
                      <a:pos x="1778" y="448"/>
                    </a:cxn>
                    <a:cxn ang="0">
                      <a:pos x="1613" y="448"/>
                    </a:cxn>
                    <a:cxn ang="0">
                      <a:pos x="1329" y="418"/>
                    </a:cxn>
                    <a:cxn ang="0">
                      <a:pos x="1195" y="411"/>
                    </a:cxn>
                    <a:cxn ang="0">
                      <a:pos x="895" y="426"/>
                    </a:cxn>
                    <a:cxn ang="0">
                      <a:pos x="671" y="411"/>
                    </a:cxn>
                    <a:cxn ang="0">
                      <a:pos x="506" y="441"/>
                    </a:cxn>
                  </a:cxnLst>
                  <a:rect l="0" t="0" r="r" b="b"/>
                  <a:pathLst>
                    <a:path w="2341" h="585">
                      <a:moveTo>
                        <a:pt x="506" y="441"/>
                      </a:moveTo>
                      <a:cubicBezTo>
                        <a:pt x="440" y="458"/>
                        <a:pt x="346" y="507"/>
                        <a:pt x="274" y="515"/>
                      </a:cubicBezTo>
                      <a:cubicBezTo>
                        <a:pt x="202" y="523"/>
                        <a:pt x="117" y="510"/>
                        <a:pt x="72" y="486"/>
                      </a:cubicBezTo>
                      <a:cubicBezTo>
                        <a:pt x="27" y="462"/>
                        <a:pt x="10" y="417"/>
                        <a:pt x="5" y="373"/>
                      </a:cubicBezTo>
                      <a:cubicBezTo>
                        <a:pt x="0" y="329"/>
                        <a:pt x="8" y="271"/>
                        <a:pt x="43" y="224"/>
                      </a:cubicBezTo>
                      <a:cubicBezTo>
                        <a:pt x="78" y="177"/>
                        <a:pt x="143" y="118"/>
                        <a:pt x="215" y="89"/>
                      </a:cubicBezTo>
                      <a:cubicBezTo>
                        <a:pt x="287" y="60"/>
                        <a:pt x="390" y="55"/>
                        <a:pt x="476" y="52"/>
                      </a:cubicBezTo>
                      <a:cubicBezTo>
                        <a:pt x="562" y="49"/>
                        <a:pt x="629" y="77"/>
                        <a:pt x="731" y="74"/>
                      </a:cubicBezTo>
                      <a:cubicBezTo>
                        <a:pt x="833" y="71"/>
                        <a:pt x="984" y="48"/>
                        <a:pt x="1090" y="37"/>
                      </a:cubicBezTo>
                      <a:cubicBezTo>
                        <a:pt x="1196" y="26"/>
                        <a:pt x="1252" y="12"/>
                        <a:pt x="1367" y="7"/>
                      </a:cubicBezTo>
                      <a:cubicBezTo>
                        <a:pt x="1482" y="2"/>
                        <a:pt x="1639" y="0"/>
                        <a:pt x="1778" y="7"/>
                      </a:cubicBezTo>
                      <a:cubicBezTo>
                        <a:pt x="1917" y="14"/>
                        <a:pt x="2119" y="35"/>
                        <a:pt x="2204" y="52"/>
                      </a:cubicBezTo>
                      <a:cubicBezTo>
                        <a:pt x="2289" y="69"/>
                        <a:pt x="2266" y="79"/>
                        <a:pt x="2287" y="111"/>
                      </a:cubicBezTo>
                      <a:cubicBezTo>
                        <a:pt x="2308" y="143"/>
                        <a:pt x="2323" y="202"/>
                        <a:pt x="2332" y="246"/>
                      </a:cubicBezTo>
                      <a:cubicBezTo>
                        <a:pt x="2341" y="290"/>
                        <a:pt x="2340" y="338"/>
                        <a:pt x="2339" y="373"/>
                      </a:cubicBezTo>
                      <a:cubicBezTo>
                        <a:pt x="2338" y="408"/>
                        <a:pt x="2324" y="429"/>
                        <a:pt x="2324" y="456"/>
                      </a:cubicBezTo>
                      <a:cubicBezTo>
                        <a:pt x="2324" y="483"/>
                        <a:pt x="2341" y="517"/>
                        <a:pt x="2339" y="538"/>
                      </a:cubicBezTo>
                      <a:cubicBezTo>
                        <a:pt x="2337" y="559"/>
                        <a:pt x="2326" y="581"/>
                        <a:pt x="2309" y="583"/>
                      </a:cubicBezTo>
                      <a:cubicBezTo>
                        <a:pt x="2292" y="585"/>
                        <a:pt x="2275" y="569"/>
                        <a:pt x="2234" y="553"/>
                      </a:cubicBezTo>
                      <a:cubicBezTo>
                        <a:pt x="2193" y="537"/>
                        <a:pt x="2138" y="504"/>
                        <a:pt x="2062" y="486"/>
                      </a:cubicBezTo>
                      <a:cubicBezTo>
                        <a:pt x="1986" y="468"/>
                        <a:pt x="1853" y="454"/>
                        <a:pt x="1778" y="448"/>
                      </a:cubicBezTo>
                      <a:cubicBezTo>
                        <a:pt x="1703" y="442"/>
                        <a:pt x="1688" y="453"/>
                        <a:pt x="1613" y="448"/>
                      </a:cubicBezTo>
                      <a:cubicBezTo>
                        <a:pt x="1538" y="443"/>
                        <a:pt x="1399" y="424"/>
                        <a:pt x="1329" y="418"/>
                      </a:cubicBezTo>
                      <a:cubicBezTo>
                        <a:pt x="1259" y="412"/>
                        <a:pt x="1267" y="410"/>
                        <a:pt x="1195" y="411"/>
                      </a:cubicBezTo>
                      <a:cubicBezTo>
                        <a:pt x="1123" y="412"/>
                        <a:pt x="982" y="426"/>
                        <a:pt x="895" y="426"/>
                      </a:cubicBezTo>
                      <a:cubicBezTo>
                        <a:pt x="808" y="426"/>
                        <a:pt x="738" y="410"/>
                        <a:pt x="671" y="411"/>
                      </a:cubicBezTo>
                      <a:cubicBezTo>
                        <a:pt x="604" y="412"/>
                        <a:pt x="572" y="424"/>
                        <a:pt x="506" y="441"/>
                      </a:cubicBezTo>
                      <a:close/>
                    </a:path>
                  </a:pathLst>
                </a:custGeom>
                <a:solidFill>
                  <a:schemeClr val="accent1"/>
                </a:soli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 wrap="none" anchor="ctr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543752" name="Freeform 8"/>
              <p:cNvSpPr>
                <a:spLocks/>
              </p:cNvSpPr>
              <p:nvPr/>
            </p:nvSpPr>
            <p:spPr bwMode="auto">
              <a:xfrm>
                <a:off x="1863" y="3172"/>
                <a:ext cx="898" cy="397"/>
              </a:xfrm>
              <a:custGeom>
                <a:avLst/>
                <a:gdLst/>
                <a:ahLst/>
                <a:cxnLst>
                  <a:cxn ang="0">
                    <a:pos x="247" y="397"/>
                  </a:cxn>
                  <a:cxn ang="0">
                    <a:pos x="239" y="269"/>
                  </a:cxn>
                  <a:cxn ang="0">
                    <a:pos x="142" y="307"/>
                  </a:cxn>
                  <a:cxn ang="0">
                    <a:pos x="0" y="299"/>
                  </a:cxn>
                  <a:cxn ang="0">
                    <a:pos x="120" y="262"/>
                  </a:cxn>
                  <a:cxn ang="0">
                    <a:pos x="224" y="202"/>
                  </a:cxn>
                  <a:cxn ang="0">
                    <a:pos x="209" y="67"/>
                  </a:cxn>
                  <a:cxn ang="0">
                    <a:pos x="232" y="0"/>
                  </a:cxn>
                  <a:cxn ang="0">
                    <a:pos x="292" y="90"/>
                  </a:cxn>
                  <a:cxn ang="0">
                    <a:pos x="314" y="187"/>
                  </a:cxn>
                  <a:cxn ang="0">
                    <a:pos x="486" y="135"/>
                  </a:cxn>
                  <a:cxn ang="0">
                    <a:pos x="651" y="112"/>
                  </a:cxn>
                  <a:cxn ang="0">
                    <a:pos x="898" y="82"/>
                  </a:cxn>
                  <a:cxn ang="0">
                    <a:pos x="748" y="150"/>
                  </a:cxn>
                  <a:cxn ang="0">
                    <a:pos x="464" y="187"/>
                  </a:cxn>
                  <a:cxn ang="0">
                    <a:pos x="314" y="232"/>
                  </a:cxn>
                  <a:cxn ang="0">
                    <a:pos x="322" y="374"/>
                  </a:cxn>
                  <a:cxn ang="0">
                    <a:pos x="247" y="397"/>
                  </a:cxn>
                </a:cxnLst>
                <a:rect l="0" t="0" r="r" b="b"/>
                <a:pathLst>
                  <a:path w="898" h="397">
                    <a:moveTo>
                      <a:pt x="247" y="397"/>
                    </a:moveTo>
                    <a:lnTo>
                      <a:pt x="239" y="269"/>
                    </a:lnTo>
                    <a:lnTo>
                      <a:pt x="142" y="307"/>
                    </a:lnTo>
                    <a:lnTo>
                      <a:pt x="0" y="299"/>
                    </a:lnTo>
                    <a:lnTo>
                      <a:pt x="120" y="262"/>
                    </a:lnTo>
                    <a:lnTo>
                      <a:pt x="224" y="202"/>
                    </a:lnTo>
                    <a:lnTo>
                      <a:pt x="209" y="67"/>
                    </a:lnTo>
                    <a:lnTo>
                      <a:pt x="232" y="0"/>
                    </a:lnTo>
                    <a:lnTo>
                      <a:pt x="292" y="90"/>
                    </a:lnTo>
                    <a:lnTo>
                      <a:pt x="314" y="187"/>
                    </a:lnTo>
                    <a:lnTo>
                      <a:pt x="486" y="135"/>
                    </a:lnTo>
                    <a:lnTo>
                      <a:pt x="651" y="112"/>
                    </a:lnTo>
                    <a:lnTo>
                      <a:pt x="898" y="82"/>
                    </a:lnTo>
                    <a:lnTo>
                      <a:pt x="748" y="150"/>
                    </a:lnTo>
                    <a:lnTo>
                      <a:pt x="464" y="187"/>
                    </a:lnTo>
                    <a:lnTo>
                      <a:pt x="314" y="232"/>
                    </a:lnTo>
                    <a:lnTo>
                      <a:pt x="322" y="374"/>
                    </a:lnTo>
                    <a:lnTo>
                      <a:pt x="247" y="397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753" name="Freeform 9"/>
              <p:cNvSpPr>
                <a:spLocks/>
              </p:cNvSpPr>
              <p:nvPr/>
            </p:nvSpPr>
            <p:spPr bwMode="auto">
              <a:xfrm>
                <a:off x="3352" y="3074"/>
                <a:ext cx="157" cy="337"/>
              </a:xfrm>
              <a:custGeom>
                <a:avLst/>
                <a:gdLst/>
                <a:ahLst/>
                <a:cxnLst>
                  <a:cxn ang="0">
                    <a:pos x="90" y="8"/>
                  </a:cxn>
                  <a:cxn ang="0">
                    <a:pos x="157" y="195"/>
                  </a:cxn>
                  <a:cxn ang="0">
                    <a:pos x="142" y="337"/>
                  </a:cxn>
                  <a:cxn ang="0">
                    <a:pos x="0" y="0"/>
                  </a:cxn>
                  <a:cxn ang="0">
                    <a:pos x="90" y="8"/>
                  </a:cxn>
                </a:cxnLst>
                <a:rect l="0" t="0" r="r" b="b"/>
                <a:pathLst>
                  <a:path w="157" h="337">
                    <a:moveTo>
                      <a:pt x="90" y="8"/>
                    </a:moveTo>
                    <a:lnTo>
                      <a:pt x="157" y="195"/>
                    </a:lnTo>
                    <a:lnTo>
                      <a:pt x="142" y="337"/>
                    </a:lnTo>
                    <a:lnTo>
                      <a:pt x="0" y="0"/>
                    </a:lnTo>
                    <a:lnTo>
                      <a:pt x="90" y="8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543754" name="Freeform 10"/>
              <p:cNvSpPr>
                <a:spLocks/>
              </p:cNvSpPr>
              <p:nvPr/>
            </p:nvSpPr>
            <p:spPr bwMode="auto">
              <a:xfrm>
                <a:off x="3306" y="3128"/>
                <a:ext cx="808" cy="396"/>
              </a:xfrm>
              <a:custGeom>
                <a:avLst/>
                <a:gdLst/>
                <a:ahLst/>
                <a:cxnLst>
                  <a:cxn ang="0">
                    <a:pos x="0" y="366"/>
                  </a:cxn>
                  <a:cxn ang="0">
                    <a:pos x="105" y="366"/>
                  </a:cxn>
                  <a:cxn ang="0">
                    <a:pos x="255" y="306"/>
                  </a:cxn>
                  <a:cxn ang="0">
                    <a:pos x="471" y="112"/>
                  </a:cxn>
                  <a:cxn ang="0">
                    <a:pos x="307" y="67"/>
                  </a:cxn>
                  <a:cxn ang="0">
                    <a:pos x="232" y="22"/>
                  </a:cxn>
                  <a:cxn ang="0">
                    <a:pos x="352" y="22"/>
                  </a:cxn>
                  <a:cxn ang="0">
                    <a:pos x="524" y="74"/>
                  </a:cxn>
                  <a:cxn ang="0">
                    <a:pos x="621" y="0"/>
                  </a:cxn>
                  <a:cxn ang="0">
                    <a:pos x="681" y="0"/>
                  </a:cxn>
                  <a:cxn ang="0">
                    <a:pos x="576" y="82"/>
                  </a:cxn>
                  <a:cxn ang="0">
                    <a:pos x="801" y="134"/>
                  </a:cxn>
                  <a:cxn ang="0">
                    <a:pos x="808" y="209"/>
                  </a:cxn>
                  <a:cxn ang="0">
                    <a:pos x="516" y="134"/>
                  </a:cxn>
                  <a:cxn ang="0">
                    <a:pos x="344" y="291"/>
                  </a:cxn>
                  <a:cxn ang="0">
                    <a:pos x="277" y="344"/>
                  </a:cxn>
                  <a:cxn ang="0">
                    <a:pos x="157" y="396"/>
                  </a:cxn>
                  <a:cxn ang="0">
                    <a:pos x="0" y="366"/>
                  </a:cxn>
                </a:cxnLst>
                <a:rect l="0" t="0" r="r" b="b"/>
                <a:pathLst>
                  <a:path w="808" h="396">
                    <a:moveTo>
                      <a:pt x="0" y="366"/>
                    </a:moveTo>
                    <a:lnTo>
                      <a:pt x="105" y="366"/>
                    </a:lnTo>
                    <a:lnTo>
                      <a:pt x="255" y="306"/>
                    </a:lnTo>
                    <a:lnTo>
                      <a:pt x="471" y="112"/>
                    </a:lnTo>
                    <a:lnTo>
                      <a:pt x="307" y="67"/>
                    </a:lnTo>
                    <a:lnTo>
                      <a:pt x="232" y="22"/>
                    </a:lnTo>
                    <a:lnTo>
                      <a:pt x="352" y="22"/>
                    </a:lnTo>
                    <a:lnTo>
                      <a:pt x="524" y="74"/>
                    </a:lnTo>
                    <a:lnTo>
                      <a:pt x="621" y="0"/>
                    </a:lnTo>
                    <a:lnTo>
                      <a:pt x="681" y="0"/>
                    </a:lnTo>
                    <a:lnTo>
                      <a:pt x="576" y="82"/>
                    </a:lnTo>
                    <a:lnTo>
                      <a:pt x="801" y="134"/>
                    </a:lnTo>
                    <a:lnTo>
                      <a:pt x="808" y="209"/>
                    </a:lnTo>
                    <a:lnTo>
                      <a:pt x="516" y="134"/>
                    </a:lnTo>
                    <a:lnTo>
                      <a:pt x="344" y="291"/>
                    </a:lnTo>
                    <a:lnTo>
                      <a:pt x="277" y="344"/>
                    </a:lnTo>
                    <a:lnTo>
                      <a:pt x="157" y="396"/>
                    </a:lnTo>
                    <a:lnTo>
                      <a:pt x="0" y="366"/>
                    </a:lnTo>
                    <a:close/>
                  </a:path>
                </a:pathLst>
              </a:custGeom>
              <a:solidFill>
                <a:schemeClr val="folHlink"/>
              </a:solidFill>
              <a:ln w="9525" cap="flat" cmpd="sng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sp>
        <p:nvSpPr>
          <p:cNvPr id="543755" name="Rectangle 11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</p:spPr>
        <p:txBody>
          <a:bodyPr/>
          <a:lstStyle>
            <a:lvl1pPr algn="ctr">
              <a:defRPr/>
            </a:lvl1pPr>
          </a:lstStyle>
          <a:p>
            <a:r>
              <a:rPr lang="fr-FR"/>
              <a:t>Cliquez pour modifier le style du titre</a:t>
            </a:r>
          </a:p>
        </p:txBody>
      </p:sp>
      <p:sp>
        <p:nvSpPr>
          <p:cNvPr id="543756" name="Rectangle 12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fr-FR"/>
              <a:t>Cliquez pour modifier le style des sous-titres du masque</a:t>
            </a:r>
          </a:p>
        </p:txBody>
      </p:sp>
      <p:sp>
        <p:nvSpPr>
          <p:cNvPr id="543757" name="Rectangle 13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43758" name="Rectangle 14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43759" name="Rectangle 15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9695FE4-5BA3-E64A-9D07-D893833578F3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88C044EC-088D-5848-9A55-3EAA2F653A30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96100" y="381000"/>
            <a:ext cx="1943100" cy="57912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66800" y="381000"/>
            <a:ext cx="5676900" cy="57912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FB4B48B-AD7E-4745-A0B6-8ADBCFD7ADE1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2057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57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80C50D81-0D04-3F4E-AA54-5C8176FB2385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AndTx" preserve="1">
  <p:cSld name="Title, Content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29200" y="2057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B7CBD4F7-DDE0-5A46-86E9-00C675DC9D42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AndTwoObj" preserve="1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20574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5029200" y="20574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5029200" y="4191000"/>
            <a:ext cx="38100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1066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430ED641-E290-414E-A875-24E3A22A3E87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xOverObj" preserve="1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3810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1066800" y="20574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66800" y="41910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1066800" y="640080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505200" y="64008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934200" y="6400800"/>
            <a:ext cx="1905000" cy="457200"/>
          </a:xfrm>
        </p:spPr>
        <p:txBody>
          <a:bodyPr/>
          <a:lstStyle>
            <a:lvl1pPr>
              <a:defRPr smtClean="0"/>
            </a:lvl1pPr>
          </a:lstStyle>
          <a:p>
            <a:fld id="{7BA4665B-CB86-224C-9725-276F0F72C5DD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42DA429-A41E-6749-8CEA-94A5DE1461BE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5CF0C95F-44D2-A04B-8298-AF0AF1212DB7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668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29200" y="20574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AB728D4F-A494-D14A-B533-1545090E5B98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F3A7D537-B555-0F4F-AE54-C0C204807B0F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27F7F393-A68E-964A-817C-F8949EFE2840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471046CB-6B67-1D40-951F-71643122AB29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7F4B755F-8570-0B45-947C-793810D90230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fld id="{C3C946B0-49EF-5B45-A892-D26828B057A6}" type="slidenum">
              <a:rPr lang="fr-FR"/>
              <a:pPr/>
              <a:t>‹#›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20" Type="http://schemas.openxmlformats.org/officeDocument/2006/relationships/image" Target="../media/image4.png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slideLayout" Target="../slideLayouts/slideLayout14.xml"/><Relationship Id="rId15" Type="http://schemas.openxmlformats.org/officeDocument/2006/relationships/slideLayout" Target="../slideLayouts/slideLayout15.xml"/><Relationship Id="rId16" Type="http://schemas.openxmlformats.org/officeDocument/2006/relationships/theme" Target="../theme/theme1.xml"/><Relationship Id="rId17" Type="http://schemas.openxmlformats.org/officeDocument/2006/relationships/image" Target="../media/image1.png"/><Relationship Id="rId18" Type="http://schemas.openxmlformats.org/officeDocument/2006/relationships/image" Target="../media/image2.png"/><Relationship Id="rId19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0">
          <a:blip r:embed="rId17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2722" name="Group 2"/>
          <p:cNvGrpSpPr>
            <a:grpSpLocks/>
          </p:cNvGrpSpPr>
          <p:nvPr/>
        </p:nvGrpSpPr>
        <p:grpSpPr bwMode="auto">
          <a:xfrm>
            <a:off x="0" y="152400"/>
            <a:ext cx="6899275" cy="6400800"/>
            <a:chOff x="0" y="96"/>
            <a:chExt cx="4346" cy="4032"/>
          </a:xfrm>
        </p:grpSpPr>
        <p:sp>
          <p:nvSpPr>
            <p:cNvPr id="542723" name="Freeform 3"/>
            <p:cNvSpPr>
              <a:spLocks/>
            </p:cNvSpPr>
            <p:nvPr userDrawn="1"/>
          </p:nvSpPr>
          <p:spPr bwMode="auto">
            <a:xfrm>
              <a:off x="0" y="1050"/>
              <a:ext cx="4346" cy="108"/>
            </a:xfrm>
            <a:custGeom>
              <a:avLst/>
              <a:gdLst/>
              <a:ahLst/>
              <a:cxnLst>
                <a:cxn ang="0">
                  <a:pos x="3477" y="10"/>
                </a:cxn>
                <a:cxn ang="0">
                  <a:pos x="4057" y="17"/>
                </a:cxn>
                <a:cxn ang="0">
                  <a:pos x="4293" y="30"/>
                </a:cxn>
                <a:cxn ang="0">
                  <a:pos x="4293" y="50"/>
                </a:cxn>
                <a:cxn ang="0">
                  <a:pos x="4329" y="73"/>
                </a:cxn>
                <a:cxn ang="0">
                  <a:pos x="4305" y="89"/>
                </a:cxn>
                <a:cxn ang="0">
                  <a:pos x="4082" y="99"/>
                </a:cxn>
                <a:cxn ang="0">
                  <a:pos x="3675" y="99"/>
                </a:cxn>
                <a:cxn ang="0">
                  <a:pos x="3129" y="94"/>
                </a:cxn>
                <a:cxn ang="0">
                  <a:pos x="2401" y="94"/>
                </a:cxn>
                <a:cxn ang="0">
                  <a:pos x="1733" y="98"/>
                </a:cxn>
                <a:cxn ang="0">
                  <a:pos x="657" y="102"/>
                </a:cxn>
                <a:cxn ang="0">
                  <a:pos x="1" y="93"/>
                </a:cxn>
                <a:cxn ang="0">
                  <a:pos x="0" y="13"/>
                </a:cxn>
                <a:cxn ang="0">
                  <a:pos x="657" y="12"/>
                </a:cxn>
                <a:cxn ang="0">
                  <a:pos x="1349" y="7"/>
                </a:cxn>
                <a:cxn ang="0">
                  <a:pos x="2265" y="9"/>
                </a:cxn>
                <a:cxn ang="0">
                  <a:pos x="2834" y="8"/>
                </a:cxn>
                <a:cxn ang="0">
                  <a:pos x="3477" y="10"/>
                </a:cxn>
              </a:cxnLst>
              <a:rect l="0" t="0" r="r" b="b"/>
              <a:pathLst>
                <a:path w="4346" h="108">
                  <a:moveTo>
                    <a:pt x="3477" y="10"/>
                  </a:moveTo>
                  <a:cubicBezTo>
                    <a:pt x="3680" y="12"/>
                    <a:pt x="3921" y="14"/>
                    <a:pt x="4057" y="17"/>
                  </a:cubicBezTo>
                  <a:cubicBezTo>
                    <a:pt x="4192" y="20"/>
                    <a:pt x="4253" y="24"/>
                    <a:pt x="4293" y="30"/>
                  </a:cubicBezTo>
                  <a:cubicBezTo>
                    <a:pt x="4333" y="36"/>
                    <a:pt x="4286" y="43"/>
                    <a:pt x="4293" y="50"/>
                  </a:cubicBezTo>
                  <a:cubicBezTo>
                    <a:pt x="4300" y="57"/>
                    <a:pt x="4328" y="67"/>
                    <a:pt x="4329" y="73"/>
                  </a:cubicBezTo>
                  <a:cubicBezTo>
                    <a:pt x="4331" y="80"/>
                    <a:pt x="4346" y="85"/>
                    <a:pt x="4305" y="89"/>
                  </a:cubicBezTo>
                  <a:cubicBezTo>
                    <a:pt x="4263" y="93"/>
                    <a:pt x="4186" y="97"/>
                    <a:pt x="4082" y="99"/>
                  </a:cubicBezTo>
                  <a:cubicBezTo>
                    <a:pt x="3977" y="100"/>
                    <a:pt x="3834" y="99"/>
                    <a:pt x="3675" y="99"/>
                  </a:cubicBezTo>
                  <a:cubicBezTo>
                    <a:pt x="3516" y="98"/>
                    <a:pt x="3341" y="95"/>
                    <a:pt x="3129" y="94"/>
                  </a:cubicBezTo>
                  <a:cubicBezTo>
                    <a:pt x="2918" y="93"/>
                    <a:pt x="2634" y="94"/>
                    <a:pt x="2401" y="94"/>
                  </a:cubicBezTo>
                  <a:cubicBezTo>
                    <a:pt x="2168" y="95"/>
                    <a:pt x="2024" y="97"/>
                    <a:pt x="1733" y="98"/>
                  </a:cubicBezTo>
                  <a:cubicBezTo>
                    <a:pt x="1442" y="99"/>
                    <a:pt x="946" y="103"/>
                    <a:pt x="657" y="102"/>
                  </a:cubicBezTo>
                  <a:cubicBezTo>
                    <a:pt x="368" y="101"/>
                    <a:pt x="110" y="108"/>
                    <a:pt x="1" y="93"/>
                  </a:cubicBezTo>
                  <a:lnTo>
                    <a:pt x="0" y="13"/>
                  </a:lnTo>
                  <a:cubicBezTo>
                    <a:pt x="109" y="0"/>
                    <a:pt x="432" y="13"/>
                    <a:pt x="657" y="12"/>
                  </a:cubicBezTo>
                  <a:cubicBezTo>
                    <a:pt x="882" y="11"/>
                    <a:pt x="1082" y="7"/>
                    <a:pt x="1349" y="7"/>
                  </a:cubicBezTo>
                  <a:cubicBezTo>
                    <a:pt x="1617" y="6"/>
                    <a:pt x="2017" y="8"/>
                    <a:pt x="2265" y="9"/>
                  </a:cubicBezTo>
                  <a:cubicBezTo>
                    <a:pt x="2513" y="9"/>
                    <a:pt x="2634" y="9"/>
                    <a:pt x="2834" y="8"/>
                  </a:cubicBezTo>
                  <a:cubicBezTo>
                    <a:pt x="3034" y="9"/>
                    <a:pt x="3273" y="9"/>
                    <a:pt x="3477" y="10"/>
                  </a:cubicBezTo>
                  <a:close/>
                </a:path>
              </a:pathLst>
            </a:custGeom>
            <a:solidFill>
              <a:schemeClr val="accent2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724" name="Freeform 4"/>
            <p:cNvSpPr>
              <a:spLocks/>
            </p:cNvSpPr>
            <p:nvPr userDrawn="1"/>
          </p:nvSpPr>
          <p:spPr bwMode="auto">
            <a:xfrm>
              <a:off x="125" y="96"/>
              <a:ext cx="451" cy="4032"/>
            </a:xfrm>
            <a:custGeom>
              <a:avLst/>
              <a:gdLst/>
              <a:ahLst/>
              <a:cxnLst>
                <a:cxn ang="0">
                  <a:pos x="86" y="3201"/>
                </a:cxn>
                <a:cxn ang="0">
                  <a:pos x="79" y="2730"/>
                </a:cxn>
                <a:cxn ang="0">
                  <a:pos x="64" y="2109"/>
                </a:cxn>
                <a:cxn ang="0">
                  <a:pos x="101" y="1765"/>
                </a:cxn>
                <a:cxn ang="0">
                  <a:pos x="79" y="1137"/>
                </a:cxn>
                <a:cxn ang="0">
                  <a:pos x="34" y="651"/>
                </a:cxn>
                <a:cxn ang="0">
                  <a:pos x="19" y="284"/>
                </a:cxn>
                <a:cxn ang="0">
                  <a:pos x="49" y="45"/>
                </a:cxn>
                <a:cxn ang="0">
                  <a:pos x="123" y="15"/>
                </a:cxn>
                <a:cxn ang="0">
                  <a:pos x="243" y="37"/>
                </a:cxn>
                <a:cxn ang="0">
                  <a:pos x="355" y="15"/>
                </a:cxn>
                <a:cxn ang="0">
                  <a:pos x="512" y="7"/>
                </a:cxn>
                <a:cxn ang="0">
                  <a:pos x="707" y="60"/>
                </a:cxn>
                <a:cxn ang="0">
                  <a:pos x="797" y="142"/>
                </a:cxn>
                <a:cxn ang="0">
                  <a:pos x="789" y="321"/>
                </a:cxn>
                <a:cxn ang="0">
                  <a:pos x="804" y="658"/>
                </a:cxn>
                <a:cxn ang="0">
                  <a:pos x="849" y="1047"/>
                </a:cxn>
                <a:cxn ang="0">
                  <a:pos x="834" y="1586"/>
                </a:cxn>
                <a:cxn ang="0">
                  <a:pos x="812" y="2199"/>
                </a:cxn>
                <a:cxn ang="0">
                  <a:pos x="879" y="2812"/>
                </a:cxn>
                <a:cxn ang="0">
                  <a:pos x="834" y="3329"/>
                </a:cxn>
                <a:cxn ang="0">
                  <a:pos x="842" y="3957"/>
                </a:cxn>
                <a:cxn ang="0">
                  <a:pos x="797" y="4054"/>
                </a:cxn>
                <a:cxn ang="0">
                  <a:pos x="625" y="4084"/>
                </a:cxn>
                <a:cxn ang="0">
                  <a:pos x="430" y="4039"/>
                </a:cxn>
                <a:cxn ang="0">
                  <a:pos x="251" y="4069"/>
                </a:cxn>
                <a:cxn ang="0">
                  <a:pos x="123" y="4114"/>
                </a:cxn>
                <a:cxn ang="0">
                  <a:pos x="19" y="4062"/>
                </a:cxn>
                <a:cxn ang="0">
                  <a:pos x="11" y="3875"/>
                </a:cxn>
                <a:cxn ang="0">
                  <a:pos x="64" y="3598"/>
                </a:cxn>
                <a:cxn ang="0">
                  <a:pos x="86" y="3201"/>
                </a:cxn>
              </a:cxnLst>
              <a:rect l="0" t="0" r="r" b="b"/>
              <a:pathLst>
                <a:path w="883" h="4115">
                  <a:moveTo>
                    <a:pt x="86" y="3201"/>
                  </a:moveTo>
                  <a:cubicBezTo>
                    <a:pt x="89" y="3056"/>
                    <a:pt x="83" y="2912"/>
                    <a:pt x="79" y="2730"/>
                  </a:cubicBezTo>
                  <a:cubicBezTo>
                    <a:pt x="75" y="2548"/>
                    <a:pt x="60" y="2270"/>
                    <a:pt x="64" y="2109"/>
                  </a:cubicBezTo>
                  <a:cubicBezTo>
                    <a:pt x="68" y="1948"/>
                    <a:pt x="99" y="1927"/>
                    <a:pt x="101" y="1765"/>
                  </a:cubicBezTo>
                  <a:cubicBezTo>
                    <a:pt x="103" y="1603"/>
                    <a:pt x="90" y="1323"/>
                    <a:pt x="79" y="1137"/>
                  </a:cubicBezTo>
                  <a:cubicBezTo>
                    <a:pt x="68" y="951"/>
                    <a:pt x="44" y="793"/>
                    <a:pt x="34" y="651"/>
                  </a:cubicBezTo>
                  <a:cubicBezTo>
                    <a:pt x="24" y="509"/>
                    <a:pt x="17" y="385"/>
                    <a:pt x="19" y="284"/>
                  </a:cubicBezTo>
                  <a:cubicBezTo>
                    <a:pt x="21" y="183"/>
                    <a:pt x="32" y="90"/>
                    <a:pt x="49" y="45"/>
                  </a:cubicBezTo>
                  <a:cubicBezTo>
                    <a:pt x="66" y="0"/>
                    <a:pt x="91" y="16"/>
                    <a:pt x="123" y="15"/>
                  </a:cubicBezTo>
                  <a:cubicBezTo>
                    <a:pt x="155" y="14"/>
                    <a:pt x="204" y="37"/>
                    <a:pt x="243" y="37"/>
                  </a:cubicBezTo>
                  <a:cubicBezTo>
                    <a:pt x="282" y="37"/>
                    <a:pt x="310" y="20"/>
                    <a:pt x="355" y="15"/>
                  </a:cubicBezTo>
                  <a:cubicBezTo>
                    <a:pt x="400" y="10"/>
                    <a:pt x="453" y="0"/>
                    <a:pt x="512" y="7"/>
                  </a:cubicBezTo>
                  <a:cubicBezTo>
                    <a:pt x="571" y="14"/>
                    <a:pt x="659" y="37"/>
                    <a:pt x="707" y="60"/>
                  </a:cubicBezTo>
                  <a:cubicBezTo>
                    <a:pt x="755" y="83"/>
                    <a:pt x="783" y="99"/>
                    <a:pt x="797" y="142"/>
                  </a:cubicBezTo>
                  <a:cubicBezTo>
                    <a:pt x="811" y="185"/>
                    <a:pt x="788" y="235"/>
                    <a:pt x="789" y="321"/>
                  </a:cubicBezTo>
                  <a:cubicBezTo>
                    <a:pt x="790" y="407"/>
                    <a:pt x="794" y="537"/>
                    <a:pt x="804" y="658"/>
                  </a:cubicBezTo>
                  <a:cubicBezTo>
                    <a:pt x="814" y="779"/>
                    <a:pt x="844" y="892"/>
                    <a:pt x="849" y="1047"/>
                  </a:cubicBezTo>
                  <a:cubicBezTo>
                    <a:pt x="854" y="1202"/>
                    <a:pt x="840" y="1394"/>
                    <a:pt x="834" y="1586"/>
                  </a:cubicBezTo>
                  <a:cubicBezTo>
                    <a:pt x="828" y="1778"/>
                    <a:pt x="805" y="1995"/>
                    <a:pt x="812" y="2199"/>
                  </a:cubicBezTo>
                  <a:cubicBezTo>
                    <a:pt x="819" y="2403"/>
                    <a:pt x="875" y="2624"/>
                    <a:pt x="879" y="2812"/>
                  </a:cubicBezTo>
                  <a:cubicBezTo>
                    <a:pt x="883" y="3000"/>
                    <a:pt x="840" y="3138"/>
                    <a:pt x="834" y="3329"/>
                  </a:cubicBezTo>
                  <a:cubicBezTo>
                    <a:pt x="828" y="3520"/>
                    <a:pt x="848" y="3836"/>
                    <a:pt x="842" y="3957"/>
                  </a:cubicBezTo>
                  <a:cubicBezTo>
                    <a:pt x="836" y="4078"/>
                    <a:pt x="833" y="4033"/>
                    <a:pt x="797" y="4054"/>
                  </a:cubicBezTo>
                  <a:cubicBezTo>
                    <a:pt x="761" y="4075"/>
                    <a:pt x="686" y="4086"/>
                    <a:pt x="625" y="4084"/>
                  </a:cubicBezTo>
                  <a:cubicBezTo>
                    <a:pt x="564" y="4082"/>
                    <a:pt x="492" y="4041"/>
                    <a:pt x="430" y="4039"/>
                  </a:cubicBezTo>
                  <a:cubicBezTo>
                    <a:pt x="368" y="4037"/>
                    <a:pt x="302" y="4057"/>
                    <a:pt x="251" y="4069"/>
                  </a:cubicBezTo>
                  <a:cubicBezTo>
                    <a:pt x="200" y="4081"/>
                    <a:pt x="162" y="4115"/>
                    <a:pt x="123" y="4114"/>
                  </a:cubicBezTo>
                  <a:cubicBezTo>
                    <a:pt x="84" y="4113"/>
                    <a:pt x="38" y="4102"/>
                    <a:pt x="19" y="4062"/>
                  </a:cubicBezTo>
                  <a:cubicBezTo>
                    <a:pt x="0" y="4022"/>
                    <a:pt x="3" y="3952"/>
                    <a:pt x="11" y="3875"/>
                  </a:cubicBezTo>
                  <a:cubicBezTo>
                    <a:pt x="19" y="3798"/>
                    <a:pt x="51" y="3710"/>
                    <a:pt x="64" y="3598"/>
                  </a:cubicBezTo>
                  <a:cubicBezTo>
                    <a:pt x="77" y="3486"/>
                    <a:pt x="83" y="3346"/>
                    <a:pt x="86" y="3201"/>
                  </a:cubicBezTo>
                  <a:close/>
                </a:path>
              </a:pathLst>
            </a:custGeom>
            <a:solidFill>
              <a:schemeClr val="hlink">
                <a:alpha val="50000"/>
              </a:schemeClr>
            </a:solidFill>
            <a:ln w="9525" cap="flat" cmpd="sng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42725" name="Freeform 5"/>
            <p:cNvSpPr>
              <a:spLocks/>
            </p:cNvSpPr>
            <p:nvPr userDrawn="1"/>
          </p:nvSpPr>
          <p:spPr bwMode="invGray">
            <a:xfrm>
              <a:off x="384" y="816"/>
              <a:ext cx="96" cy="576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81" y="170"/>
                </a:cxn>
                <a:cxn ang="0">
                  <a:pos x="51" y="362"/>
                </a:cxn>
                <a:cxn ang="0">
                  <a:pos x="74" y="539"/>
                </a:cxn>
                <a:cxn ang="0">
                  <a:pos x="88" y="709"/>
                </a:cxn>
                <a:cxn ang="0">
                  <a:pos x="110" y="842"/>
                </a:cxn>
                <a:cxn ang="0">
                  <a:pos x="81" y="768"/>
                </a:cxn>
                <a:cxn ang="0">
                  <a:pos x="59" y="716"/>
                </a:cxn>
                <a:cxn ang="0">
                  <a:pos x="29" y="598"/>
                </a:cxn>
                <a:cxn ang="0">
                  <a:pos x="0" y="414"/>
                </a:cxn>
                <a:cxn ang="0">
                  <a:pos x="22" y="251"/>
                </a:cxn>
                <a:cxn ang="0">
                  <a:pos x="51" y="81"/>
                </a:cxn>
                <a:cxn ang="0">
                  <a:pos x="92" y="0"/>
                </a:cxn>
              </a:cxnLst>
              <a:rect l="0" t="0" r="r" b="b"/>
              <a:pathLst>
                <a:path w="110" h="842">
                  <a:moveTo>
                    <a:pt x="92" y="0"/>
                  </a:moveTo>
                  <a:lnTo>
                    <a:pt x="81" y="170"/>
                  </a:lnTo>
                  <a:lnTo>
                    <a:pt x="51" y="362"/>
                  </a:lnTo>
                  <a:lnTo>
                    <a:pt x="74" y="539"/>
                  </a:lnTo>
                  <a:lnTo>
                    <a:pt x="88" y="709"/>
                  </a:lnTo>
                  <a:lnTo>
                    <a:pt x="110" y="842"/>
                  </a:lnTo>
                  <a:lnTo>
                    <a:pt x="81" y="768"/>
                  </a:lnTo>
                  <a:lnTo>
                    <a:pt x="59" y="716"/>
                  </a:lnTo>
                  <a:lnTo>
                    <a:pt x="29" y="598"/>
                  </a:lnTo>
                  <a:lnTo>
                    <a:pt x="0" y="414"/>
                  </a:lnTo>
                  <a:lnTo>
                    <a:pt x="22" y="251"/>
                  </a:lnTo>
                  <a:lnTo>
                    <a:pt x="51" y="81"/>
                  </a:lnTo>
                  <a:lnTo>
                    <a:pt x="92" y="0"/>
                  </a:lnTo>
                  <a:close/>
                </a:path>
              </a:pathLst>
            </a:custGeom>
            <a:solidFill>
              <a:schemeClr val="tx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542726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810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 style du titre</a:t>
            </a:r>
          </a:p>
        </p:txBody>
      </p:sp>
      <p:sp>
        <p:nvSpPr>
          <p:cNvPr id="542727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20574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4272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400"/>
            </a:lvl1pPr>
          </a:lstStyle>
          <a:p>
            <a:endParaRPr lang="fr-FR"/>
          </a:p>
        </p:txBody>
      </p:sp>
      <p:sp>
        <p:nvSpPr>
          <p:cNvPr id="54272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052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 eaLnBrk="0" hangingPunct="0">
              <a:defRPr sz="1400"/>
            </a:lvl1pPr>
          </a:lstStyle>
          <a:p>
            <a:endParaRPr lang="fr-FR"/>
          </a:p>
        </p:txBody>
      </p:sp>
      <p:sp>
        <p:nvSpPr>
          <p:cNvPr id="54273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9342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400"/>
            </a:lvl1pPr>
          </a:lstStyle>
          <a:p>
            <a:fld id="{2309FD29-8758-3D48-AA03-6C2AFDD8434A}" type="slidenum">
              <a:rPr lang="fr-FR"/>
              <a:pPr/>
              <a:t>‹#›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31" r:id="rId1"/>
    <p:sldLayoutId id="2147484132" r:id="rId2"/>
    <p:sldLayoutId id="2147484133" r:id="rId3"/>
    <p:sldLayoutId id="2147484134" r:id="rId4"/>
    <p:sldLayoutId id="2147484135" r:id="rId5"/>
    <p:sldLayoutId id="2147484136" r:id="rId6"/>
    <p:sldLayoutId id="2147484137" r:id="rId7"/>
    <p:sldLayoutId id="2147484138" r:id="rId8"/>
    <p:sldLayoutId id="2147484139" r:id="rId9"/>
    <p:sldLayoutId id="2147484140" r:id="rId10"/>
    <p:sldLayoutId id="2147484141" r:id="rId11"/>
    <p:sldLayoutId id="2147484142" r:id="rId12"/>
    <p:sldLayoutId id="2147484143" r:id="rId13"/>
    <p:sldLayoutId id="2147484144" r:id="rId14"/>
    <p:sldLayoutId id="2147484145" r:id="rId15"/>
  </p:sldLayoutIdLst>
  <p:txStyles>
    <p:titleStyle>
      <a:lvl1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charset="0"/>
          <a:ea typeface="Arial" charset="0"/>
          <a:cs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charset="0"/>
          <a:ea typeface="Arial" charset="0"/>
          <a:cs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charset="0"/>
          <a:ea typeface="Arial" charset="0"/>
          <a:cs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charset="0"/>
          <a:ea typeface="Arial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charset="0"/>
          <a:ea typeface="Arial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charset="0"/>
          <a:ea typeface="Arial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charset="0"/>
          <a:ea typeface="Arial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Comic Sans MS" charset="0"/>
          <a:ea typeface="Arial" charset="0"/>
          <a:cs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Blip>
          <a:blip r:embed="rId18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SzPct val="80000"/>
        <a:buBlip>
          <a:blip r:embed="rId19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SzPct val="80000"/>
        <a:buBlip>
          <a:blip r:embed="rId20"/>
        </a:buBlip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Blip>
          <a:blip r:embed="rId18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SzPct val="60000"/>
        <a:buBlip>
          <a:blip r:embed="rId19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SzPct val="60000"/>
        <a:buBlip>
          <a:blip r:embed="rId19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SzPct val="60000"/>
        <a:buBlip>
          <a:blip r:embed="rId19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SzPct val="60000"/>
        <a:buBlip>
          <a:blip r:embed="rId19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SzPct val="60000"/>
        <a:buBlip>
          <a:blip r:embed="rId19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2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6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7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8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1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3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4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5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27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8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29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0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1.pn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2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4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5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36.jpe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7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8.jpe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39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0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5.pn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40.jpe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1.jpeg"/><Relationship Id="rId3" Type="http://schemas.openxmlformats.org/officeDocument/2006/relationships/image" Target="../media/image42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3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4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45.jpeg"/><Relationship Id="rId3" Type="http://schemas.openxmlformats.org/officeDocument/2006/relationships/image" Target="../media/image46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8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fr-FR"/>
              <a:t>La vie en France et les USA</a:t>
            </a: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03350" y="3860800"/>
            <a:ext cx="6400800" cy="1752600"/>
          </a:xfrm>
        </p:spPr>
        <p:txBody>
          <a:bodyPr/>
          <a:lstStyle/>
          <a:p>
            <a:r>
              <a:rPr lang="fr-FR"/>
              <a:t>Mon environnement, mon quotidien, différences.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2484438" y="6092825"/>
            <a:ext cx="417671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prstTxWarp prst="textNoShape">
              <a:avLst/>
            </a:prstTxWarp>
            <a:spAutoFit/>
          </a:bodyPr>
          <a:lstStyle/>
          <a:p>
            <a:pPr algn="ctr">
              <a:spcBef>
                <a:spcPct val="50000"/>
              </a:spcBef>
            </a:pPr>
            <a:r>
              <a:rPr lang="fr-FR"/>
              <a:t>Réalisé par Bruce Beaurepère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0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5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7754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Lieux historiques et importants: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La Cathédrale Notre-Dame.</a:t>
            </a:r>
          </a:p>
          <a:p>
            <a:pPr lvl="1"/>
            <a:r>
              <a:rPr lang="fr-FR" sz="1400"/>
              <a:t>L’Eglise Saint-Paul.</a:t>
            </a:r>
          </a:p>
          <a:p>
            <a:pPr lvl="1"/>
            <a:r>
              <a:rPr lang="fr-FR" sz="1400"/>
              <a:t>La place Kléber.</a:t>
            </a:r>
          </a:p>
          <a:p>
            <a:pPr lvl="1"/>
            <a:r>
              <a:rPr lang="fr-FR" sz="1400"/>
              <a:t>Le quartier de la petite France.</a:t>
            </a:r>
          </a:p>
          <a:p>
            <a:endParaRPr lang="fr-FR" sz="1400"/>
          </a:p>
        </p:txBody>
      </p:sp>
      <p:pic>
        <p:nvPicPr>
          <p:cNvPr id="577545" name="Picture 9" descr="p184020-Strasbourg-La_Petite_France_Lane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932363" y="2205038"/>
            <a:ext cx="3767137" cy="4327525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5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7651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Lieux historiques et importants: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La Cathédrale Notre-Dame.</a:t>
            </a:r>
          </a:p>
          <a:p>
            <a:pPr lvl="1"/>
            <a:r>
              <a:rPr lang="fr-FR" sz="1400"/>
              <a:t>L’Eglise Saint-Paul.</a:t>
            </a:r>
          </a:p>
          <a:p>
            <a:pPr lvl="1"/>
            <a:r>
              <a:rPr lang="fr-FR" sz="1400"/>
              <a:t>La place Kléber.</a:t>
            </a:r>
          </a:p>
          <a:p>
            <a:pPr lvl="1"/>
            <a:r>
              <a:rPr lang="fr-FR" sz="1400"/>
              <a:t>Le quartier de la petite France.</a:t>
            </a:r>
          </a:p>
          <a:p>
            <a:pPr lvl="1"/>
            <a:r>
              <a:rPr lang="fr-FR" sz="1400"/>
              <a:t>Les ponts couverts.</a:t>
            </a:r>
          </a:p>
          <a:p>
            <a:endParaRPr lang="fr-FR" sz="2800"/>
          </a:p>
        </p:txBody>
      </p:sp>
      <p:pic>
        <p:nvPicPr>
          <p:cNvPr id="576521" name="Picture 9" descr="741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2619375"/>
            <a:ext cx="4413250" cy="330835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037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7037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Lieux historiques et importants: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La Cathédrale Notre-Dame.</a:t>
            </a:r>
          </a:p>
          <a:p>
            <a:pPr lvl="1"/>
            <a:r>
              <a:rPr lang="fr-FR" sz="1400"/>
              <a:t>L’Eglise Saint-Paul.</a:t>
            </a:r>
          </a:p>
          <a:p>
            <a:pPr lvl="1"/>
            <a:r>
              <a:rPr lang="fr-FR" sz="1400"/>
              <a:t>La place Kléber.</a:t>
            </a:r>
          </a:p>
          <a:p>
            <a:pPr lvl="1"/>
            <a:r>
              <a:rPr lang="fr-FR" sz="1400"/>
              <a:t>Le quartier de la petite France.</a:t>
            </a:r>
          </a:p>
          <a:p>
            <a:pPr lvl="1"/>
            <a:r>
              <a:rPr lang="fr-FR" sz="1400"/>
              <a:t>Les ponts couverts.</a:t>
            </a:r>
          </a:p>
          <a:p>
            <a:pPr lvl="1"/>
            <a:r>
              <a:rPr lang="fr-FR" sz="1400"/>
              <a:t>La maison Kammerzell.</a:t>
            </a:r>
          </a:p>
          <a:p>
            <a:endParaRPr lang="fr-FR" sz="1400"/>
          </a:p>
        </p:txBody>
      </p:sp>
      <p:pic>
        <p:nvPicPr>
          <p:cNvPr id="570375" name="Picture 7" descr="481033556_a1edefc97d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76825" y="1916113"/>
            <a:ext cx="3516313" cy="4764087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139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7139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Lieux historiques et importants: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La Cathédrale Notre-Dame.</a:t>
            </a:r>
          </a:p>
          <a:p>
            <a:pPr lvl="1"/>
            <a:r>
              <a:rPr lang="fr-FR" sz="1400"/>
              <a:t>L’Eglise Saint-Paul.</a:t>
            </a:r>
          </a:p>
          <a:p>
            <a:pPr lvl="1"/>
            <a:r>
              <a:rPr lang="fr-FR" sz="1400"/>
              <a:t>La place Kléber.</a:t>
            </a:r>
          </a:p>
          <a:p>
            <a:pPr lvl="1"/>
            <a:r>
              <a:rPr lang="fr-FR" sz="1400"/>
              <a:t>Le quartier de la petite France.</a:t>
            </a:r>
          </a:p>
          <a:p>
            <a:pPr lvl="1"/>
            <a:r>
              <a:rPr lang="fr-FR" sz="1400"/>
              <a:t>Les ponts couverts.</a:t>
            </a:r>
          </a:p>
          <a:p>
            <a:pPr lvl="1"/>
            <a:r>
              <a:rPr lang="fr-FR" sz="1400"/>
              <a:t>La maison Kammerzell.</a:t>
            </a:r>
          </a:p>
          <a:p>
            <a:pPr lvl="1"/>
            <a:r>
              <a:rPr lang="fr-FR" sz="1400"/>
              <a:t>Le palais des Rohan.</a:t>
            </a:r>
          </a:p>
        </p:txBody>
      </p:sp>
      <p:pic>
        <p:nvPicPr>
          <p:cNvPr id="571399" name="Picture 7" descr="20040708-084134_jpg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2636838"/>
            <a:ext cx="4446588" cy="3335337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42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7242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Lieux historiques et importants: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La Cathédrale Notre-Dame.</a:t>
            </a:r>
          </a:p>
          <a:p>
            <a:pPr lvl="1"/>
            <a:r>
              <a:rPr lang="fr-FR" sz="1400"/>
              <a:t>L’Eglise Saint-Paul.</a:t>
            </a:r>
          </a:p>
          <a:p>
            <a:pPr lvl="1"/>
            <a:r>
              <a:rPr lang="fr-FR" sz="1400"/>
              <a:t>La place Kléber.</a:t>
            </a:r>
          </a:p>
          <a:p>
            <a:pPr lvl="1"/>
            <a:r>
              <a:rPr lang="fr-FR" sz="1400"/>
              <a:t>Le quartier de la petite France.</a:t>
            </a:r>
          </a:p>
          <a:p>
            <a:pPr lvl="1"/>
            <a:r>
              <a:rPr lang="fr-FR" sz="1400"/>
              <a:t>Les ponts couverts.</a:t>
            </a:r>
          </a:p>
          <a:p>
            <a:pPr lvl="1"/>
            <a:r>
              <a:rPr lang="fr-FR" sz="1400"/>
              <a:t>La maison Kammerzell.</a:t>
            </a:r>
          </a:p>
          <a:p>
            <a:pPr lvl="1"/>
            <a:r>
              <a:rPr lang="fr-FR" sz="1400"/>
              <a:t>Le palais des Rohan.</a:t>
            </a:r>
          </a:p>
          <a:p>
            <a:pPr lvl="1"/>
            <a:r>
              <a:rPr lang="fr-FR" sz="1400"/>
              <a:t>Les Institutions Européennes:</a:t>
            </a:r>
          </a:p>
          <a:p>
            <a:pPr lvl="2"/>
            <a:r>
              <a:rPr lang="fr-FR" sz="1200"/>
              <a:t>Le palais de l’Europe.</a:t>
            </a:r>
          </a:p>
          <a:p>
            <a:endParaRPr lang="fr-FR" sz="1200"/>
          </a:p>
        </p:txBody>
      </p:sp>
      <p:pic>
        <p:nvPicPr>
          <p:cNvPr id="572423" name="Picture 7" descr="strasbourg-105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2636838"/>
            <a:ext cx="4410075" cy="3297237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187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9187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Lieux historiques et importants: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La Cathédrale Notre-Dame.</a:t>
            </a:r>
          </a:p>
          <a:p>
            <a:pPr lvl="1"/>
            <a:r>
              <a:rPr lang="fr-FR" sz="1400"/>
              <a:t>L’Eglise Saint-Paul.</a:t>
            </a:r>
          </a:p>
          <a:p>
            <a:pPr lvl="1"/>
            <a:r>
              <a:rPr lang="fr-FR" sz="1400"/>
              <a:t>La place Kléber.</a:t>
            </a:r>
          </a:p>
          <a:p>
            <a:pPr lvl="1"/>
            <a:r>
              <a:rPr lang="fr-FR" sz="1400"/>
              <a:t>Le quartier de la petite France.</a:t>
            </a:r>
          </a:p>
          <a:p>
            <a:pPr lvl="1"/>
            <a:r>
              <a:rPr lang="fr-FR" sz="1400"/>
              <a:t>Les ponts couverts.</a:t>
            </a:r>
          </a:p>
          <a:p>
            <a:pPr lvl="1"/>
            <a:r>
              <a:rPr lang="fr-FR" sz="1400"/>
              <a:t>La maison Kammerzell.</a:t>
            </a:r>
          </a:p>
          <a:p>
            <a:pPr lvl="1"/>
            <a:r>
              <a:rPr lang="fr-FR" sz="1400"/>
              <a:t>Le palais des Rohan.</a:t>
            </a:r>
          </a:p>
          <a:p>
            <a:pPr lvl="1"/>
            <a:r>
              <a:rPr lang="fr-FR" sz="1400"/>
              <a:t>Les Institutions Européennes:</a:t>
            </a:r>
          </a:p>
          <a:p>
            <a:pPr lvl="2"/>
            <a:r>
              <a:rPr lang="fr-FR" sz="1200"/>
              <a:t>Le palais de l’Europe.</a:t>
            </a:r>
          </a:p>
          <a:p>
            <a:pPr lvl="2"/>
            <a:r>
              <a:rPr lang="fr-FR" sz="1200"/>
              <a:t>Le parlement Européen.</a:t>
            </a:r>
          </a:p>
        </p:txBody>
      </p:sp>
      <p:pic>
        <p:nvPicPr>
          <p:cNvPr id="591879" name="Picture 7" descr="Parlement-Europeen-Strasbourg-1-25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572000" y="2636838"/>
            <a:ext cx="4410075" cy="3148012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5091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Lieux historiques et importants: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La Cathédrale Notre-Dame.</a:t>
            </a:r>
          </a:p>
          <a:p>
            <a:pPr lvl="1"/>
            <a:r>
              <a:rPr lang="fr-FR" sz="1400"/>
              <a:t>L’Eglise Saint-Paul.</a:t>
            </a:r>
          </a:p>
          <a:p>
            <a:pPr lvl="1"/>
            <a:r>
              <a:rPr lang="fr-FR" sz="1400"/>
              <a:t>La place Kléber.</a:t>
            </a:r>
          </a:p>
          <a:p>
            <a:pPr lvl="1"/>
            <a:r>
              <a:rPr lang="fr-FR" sz="1400"/>
              <a:t>Le quartier de la petite France.</a:t>
            </a:r>
          </a:p>
          <a:p>
            <a:pPr lvl="1"/>
            <a:r>
              <a:rPr lang="fr-FR" sz="1400"/>
              <a:t>Les ponts couverts.</a:t>
            </a:r>
          </a:p>
          <a:p>
            <a:pPr lvl="1"/>
            <a:r>
              <a:rPr lang="fr-FR" sz="1400"/>
              <a:t>La maison Kammerzell.</a:t>
            </a:r>
          </a:p>
          <a:p>
            <a:pPr lvl="1"/>
            <a:r>
              <a:rPr lang="fr-FR" sz="1400"/>
              <a:t>Le palais des Rohan.</a:t>
            </a:r>
          </a:p>
          <a:p>
            <a:pPr lvl="1"/>
            <a:r>
              <a:rPr lang="fr-FR" sz="1400"/>
              <a:t>Les Institutions Européennes:</a:t>
            </a:r>
          </a:p>
          <a:p>
            <a:pPr lvl="2"/>
            <a:r>
              <a:rPr lang="fr-FR" sz="1200"/>
              <a:t>Le palais de l’Europe.</a:t>
            </a:r>
          </a:p>
          <a:p>
            <a:pPr lvl="2"/>
            <a:r>
              <a:rPr lang="fr-FR" sz="1200"/>
              <a:t>Le parlement Européen.</a:t>
            </a:r>
          </a:p>
          <a:p>
            <a:pPr lvl="2"/>
            <a:r>
              <a:rPr lang="fr-FR" sz="1200"/>
              <a:t>Le palais des Droits de l’Homme.</a:t>
            </a:r>
          </a:p>
          <a:p>
            <a:pPr lvl="1"/>
            <a:endParaRPr lang="fr-FR" sz="1400"/>
          </a:p>
          <a:p>
            <a:endParaRPr lang="fr-FR" sz="2800"/>
          </a:p>
        </p:txBody>
      </p:sp>
      <p:pic>
        <p:nvPicPr>
          <p:cNvPr id="550925" name="Picture 13" descr="78a70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643438" y="2636838"/>
            <a:ext cx="4333875" cy="2897187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Mon école: l’INSA de Strasbourg</a:t>
            </a:r>
          </a:p>
        </p:txBody>
      </p:sp>
      <p:pic>
        <p:nvPicPr>
          <p:cNvPr id="551941" name="Picture 5" descr="INSA-Strasbourg(1)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187450" y="2636838"/>
            <a:ext cx="4033838" cy="2901950"/>
          </a:xfrm>
          <a:noFill/>
          <a:ln w="57150" cmpd="thickThin">
            <a:solidFill>
              <a:srgbClr val="000000"/>
            </a:solidFill>
          </a:ln>
        </p:spPr>
      </p:pic>
      <p:sp>
        <p:nvSpPr>
          <p:cNvPr id="551939" name="Rectangle 3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sz="1600" u="sng"/>
              <a:t>Présentation générale:</a:t>
            </a:r>
          </a:p>
          <a:p>
            <a:endParaRPr lang="fr-FR" sz="1600" u="sng"/>
          </a:p>
          <a:p>
            <a:pPr lvl="1"/>
            <a:r>
              <a:rPr lang="fr-FR" sz="1400"/>
              <a:t>Ecole d’ingénieurs et d’architectes.</a:t>
            </a:r>
          </a:p>
          <a:p>
            <a:pPr lvl="1"/>
            <a:r>
              <a:rPr lang="fr-FR" sz="1400"/>
              <a:t>Créée en 1875.</a:t>
            </a:r>
          </a:p>
          <a:p>
            <a:pPr lvl="1"/>
            <a:r>
              <a:rPr lang="fr-FR" sz="1400"/>
              <a:t>Plus de 1300 élèves.</a:t>
            </a:r>
          </a:p>
          <a:p>
            <a:pPr lvl="1"/>
            <a:r>
              <a:rPr lang="fr-FR" sz="1400"/>
              <a:t>Il existe 7 spécialités d’ingénieur:</a:t>
            </a:r>
          </a:p>
          <a:p>
            <a:pPr lvl="2"/>
            <a:r>
              <a:rPr lang="fr-FR" sz="1200"/>
              <a:t>Génie mécanique.</a:t>
            </a:r>
          </a:p>
          <a:p>
            <a:pPr lvl="2"/>
            <a:r>
              <a:rPr lang="fr-FR" sz="1200"/>
              <a:t>Génie électrique.</a:t>
            </a:r>
          </a:p>
          <a:p>
            <a:pPr lvl="2"/>
            <a:r>
              <a:rPr lang="fr-FR" sz="1200"/>
              <a:t>Mécatronique.</a:t>
            </a:r>
          </a:p>
          <a:p>
            <a:pPr lvl="2"/>
            <a:r>
              <a:rPr lang="fr-FR" sz="1200"/>
              <a:t>Plasturgie.</a:t>
            </a:r>
          </a:p>
          <a:p>
            <a:pPr lvl="2"/>
            <a:r>
              <a:rPr lang="fr-FR" sz="1200"/>
              <a:t>Génie climatique et énergétique.</a:t>
            </a:r>
          </a:p>
          <a:p>
            <a:pPr lvl="2"/>
            <a:r>
              <a:rPr lang="fr-FR" sz="1200"/>
              <a:t>Génie civil.</a:t>
            </a:r>
          </a:p>
          <a:p>
            <a:pPr lvl="2"/>
            <a:r>
              <a:rPr lang="fr-FR" sz="1200"/>
              <a:t>Ma spécialité: Topographie.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19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51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1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19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51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519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51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519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1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19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5519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5" dur="500"/>
                                        <p:tgtEl>
                                          <p:spTgt spid="55193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8" dur="500"/>
                                        <p:tgtEl>
                                          <p:spTgt spid="55193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55193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4" dur="500"/>
                                        <p:tgtEl>
                                          <p:spTgt spid="55193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55193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19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55193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Mon école: l’INSA de Strasbourg</a:t>
            </a:r>
          </a:p>
        </p:txBody>
      </p:sp>
      <p:sp>
        <p:nvSpPr>
          <p:cNvPr id="55501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Ma spécialité: la Topographie:</a:t>
            </a:r>
          </a:p>
          <a:p>
            <a:endParaRPr lang="fr-FR" sz="1400" u="sng"/>
          </a:p>
          <a:p>
            <a:pPr lvl="1"/>
            <a:r>
              <a:rPr lang="fr-FR" sz="1400"/>
              <a:t>La topographie est la représentation sur un plan ou une carte des formes et détails visibles sur le terrain:</a:t>
            </a:r>
          </a:p>
          <a:p>
            <a:pPr lvl="2"/>
            <a:r>
              <a:rPr lang="fr-FR" sz="1200"/>
              <a:t>Naturels (ex.:le relief)</a:t>
            </a:r>
          </a:p>
          <a:p>
            <a:pPr lvl="2"/>
            <a:r>
              <a:rPr lang="fr-FR" sz="1200"/>
              <a:t>Artificiels (ex.: les bâtiments, les routes, etc.)</a:t>
            </a:r>
          </a:p>
          <a:p>
            <a:pPr lvl="2">
              <a:buFontTx/>
              <a:buNone/>
            </a:pPr>
            <a:endParaRPr lang="fr-FR" sz="1200"/>
          </a:p>
          <a:p>
            <a:pPr lvl="1"/>
            <a:r>
              <a:rPr lang="fr-FR" sz="1400"/>
              <a:t>Les types de travaux:</a:t>
            </a:r>
          </a:p>
          <a:p>
            <a:pPr lvl="2"/>
            <a:r>
              <a:rPr lang="fr-FR" sz="1200"/>
              <a:t>Levé de terrain à l’aide d’un théodolite.</a:t>
            </a:r>
          </a:p>
          <a:p>
            <a:pPr lvl="2"/>
            <a:endParaRPr lang="fr-FR" sz="1200"/>
          </a:p>
        </p:txBody>
      </p:sp>
      <p:pic>
        <p:nvPicPr>
          <p:cNvPr id="555013" name="Picture 5" descr="100_2651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2708275"/>
            <a:ext cx="3810000" cy="2828925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55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550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550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55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550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5550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5501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55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55501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8" dur="500"/>
                                        <p:tgtEl>
                                          <p:spTgt spid="55501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59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Mon école: l’INSA de Strasbourg</a:t>
            </a:r>
          </a:p>
        </p:txBody>
      </p:sp>
      <p:sp>
        <p:nvSpPr>
          <p:cNvPr id="595972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Ma spécialité: la Topographie:</a:t>
            </a:r>
          </a:p>
          <a:p>
            <a:endParaRPr lang="fr-FR" sz="1400" u="sng"/>
          </a:p>
          <a:p>
            <a:pPr lvl="1"/>
            <a:r>
              <a:rPr lang="fr-FR" sz="1400"/>
              <a:t>La topographie est la représentation sur un plan ou une carte des formes et détails visibles sur le terrain:</a:t>
            </a:r>
          </a:p>
          <a:p>
            <a:pPr lvl="2"/>
            <a:r>
              <a:rPr lang="fr-FR" sz="1200"/>
              <a:t>Naturels (ex.:le relief)</a:t>
            </a:r>
          </a:p>
          <a:p>
            <a:pPr lvl="2"/>
            <a:r>
              <a:rPr lang="fr-FR" sz="1200"/>
              <a:t>Artificiels (ex.: les bâtiments, les routes, etc.)</a:t>
            </a:r>
          </a:p>
          <a:p>
            <a:pPr lvl="2">
              <a:buFontTx/>
              <a:buNone/>
            </a:pPr>
            <a:endParaRPr lang="fr-FR" sz="1200"/>
          </a:p>
          <a:p>
            <a:pPr lvl="1"/>
            <a:r>
              <a:rPr lang="fr-FR" sz="1400"/>
              <a:t>Les types de travaux:</a:t>
            </a:r>
          </a:p>
          <a:p>
            <a:pPr lvl="2"/>
            <a:r>
              <a:rPr lang="fr-FR" sz="1200"/>
              <a:t>Levé de terrain à l’aide d’un théodolite.</a:t>
            </a:r>
          </a:p>
          <a:p>
            <a:pPr lvl="2"/>
            <a:r>
              <a:rPr lang="fr-FR" sz="1200"/>
              <a:t>Nivellement à l’aide d’un niveau de chantier.</a:t>
            </a:r>
            <a:endParaRPr lang="fr-FR" sz="900"/>
          </a:p>
        </p:txBody>
      </p:sp>
      <p:pic>
        <p:nvPicPr>
          <p:cNvPr id="595974" name="Picture 6" descr="z11000182_5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2205038"/>
            <a:ext cx="3810000" cy="381000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135" name="Rectangle 8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La vie en France et les USA</a:t>
            </a:r>
          </a:p>
        </p:txBody>
      </p:sp>
      <p:sp>
        <p:nvSpPr>
          <p:cNvPr id="258136" name="Rectangle 88"/>
          <p:cNvSpPr>
            <a:spLocks noGrp="1" noChangeArrowheads="1"/>
          </p:cNvSpPr>
          <p:nvPr>
            <p:ph type="body" idx="1"/>
          </p:nvPr>
        </p:nvSpPr>
        <p:spPr>
          <a:xfrm>
            <a:off x="1066800" y="1700213"/>
            <a:ext cx="7772400" cy="4471987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fr-FR" sz="700"/>
          </a:p>
          <a:p>
            <a:pPr>
              <a:lnSpc>
                <a:spcPct val="80000"/>
              </a:lnSpc>
            </a:pPr>
            <a:r>
              <a:rPr lang="fr-FR" sz="2000" b="1" u="sng"/>
              <a:t>I.</a:t>
            </a:r>
            <a:r>
              <a:rPr lang="fr-FR" sz="2000" u="sng"/>
              <a:t> Mon environnement</a:t>
            </a:r>
          </a:p>
          <a:p>
            <a:pPr>
              <a:lnSpc>
                <a:spcPct val="80000"/>
              </a:lnSpc>
              <a:buFontTx/>
              <a:buNone/>
            </a:pPr>
            <a:endParaRPr lang="fr-FR" sz="2000"/>
          </a:p>
          <a:p>
            <a:pPr lvl="1">
              <a:lnSpc>
                <a:spcPct val="80000"/>
              </a:lnSpc>
            </a:pPr>
            <a:r>
              <a:rPr lang="fr-FR" sz="1800" b="1" u="sng"/>
              <a:t>A.</a:t>
            </a:r>
            <a:r>
              <a:rPr lang="fr-FR" sz="1800" u="sng"/>
              <a:t> Ma ville: Strasbourg</a:t>
            </a:r>
          </a:p>
          <a:p>
            <a:pPr lvl="2">
              <a:lnSpc>
                <a:spcPct val="80000"/>
              </a:lnSpc>
            </a:pPr>
            <a:r>
              <a:rPr lang="fr-FR" sz="1600"/>
              <a:t>1. Géographie</a:t>
            </a:r>
          </a:p>
          <a:p>
            <a:pPr lvl="2">
              <a:lnSpc>
                <a:spcPct val="80000"/>
              </a:lnSpc>
            </a:pPr>
            <a:r>
              <a:rPr lang="fr-FR" sz="1600"/>
              <a:t>2. L’Architecture</a:t>
            </a:r>
          </a:p>
          <a:p>
            <a:pPr lvl="2">
              <a:lnSpc>
                <a:spcPct val="80000"/>
              </a:lnSpc>
            </a:pPr>
            <a:r>
              <a:rPr lang="fr-FR" sz="1600"/>
              <a:t>3. Lieux historiques et importants</a:t>
            </a:r>
          </a:p>
          <a:p>
            <a:pPr lvl="2">
              <a:lnSpc>
                <a:spcPct val="80000"/>
              </a:lnSpc>
              <a:buFontTx/>
              <a:buNone/>
            </a:pPr>
            <a:endParaRPr lang="fr-FR" sz="1600"/>
          </a:p>
          <a:p>
            <a:pPr lvl="1">
              <a:lnSpc>
                <a:spcPct val="80000"/>
              </a:lnSpc>
            </a:pPr>
            <a:r>
              <a:rPr lang="fr-FR" sz="1800" b="1" u="sng"/>
              <a:t>B.</a:t>
            </a:r>
            <a:r>
              <a:rPr lang="fr-FR" sz="1800" u="sng"/>
              <a:t> Mon école: l’INSA de Strasbourg</a:t>
            </a:r>
          </a:p>
          <a:p>
            <a:pPr lvl="2">
              <a:lnSpc>
                <a:spcPct val="80000"/>
              </a:lnSpc>
            </a:pPr>
            <a:r>
              <a:rPr lang="fr-FR" sz="1600"/>
              <a:t>1. Présentation générale</a:t>
            </a:r>
          </a:p>
          <a:p>
            <a:pPr lvl="2">
              <a:lnSpc>
                <a:spcPct val="80000"/>
              </a:lnSpc>
            </a:pPr>
            <a:r>
              <a:rPr lang="fr-FR" sz="1600"/>
              <a:t>2. Ma spécialité: la Topographie</a:t>
            </a:r>
          </a:p>
          <a:p>
            <a:pPr lvl="2">
              <a:lnSpc>
                <a:spcPct val="80000"/>
              </a:lnSpc>
            </a:pPr>
            <a:endParaRPr lang="fr-FR" sz="1600"/>
          </a:p>
          <a:p>
            <a:pPr lvl="1">
              <a:lnSpc>
                <a:spcPct val="80000"/>
              </a:lnSpc>
            </a:pPr>
            <a:r>
              <a:rPr lang="fr-FR" sz="1800" b="1" u="sng"/>
              <a:t>C.</a:t>
            </a:r>
            <a:r>
              <a:rPr lang="fr-FR" sz="1800" u="sng"/>
              <a:t> La gastronomie de la région Alsacienne</a:t>
            </a:r>
            <a:r>
              <a:rPr lang="fr-FR" sz="1800"/>
              <a:t> </a:t>
            </a:r>
          </a:p>
          <a:p>
            <a:pPr lvl="2">
              <a:lnSpc>
                <a:spcPct val="80000"/>
              </a:lnSpc>
            </a:pPr>
            <a:r>
              <a:rPr lang="fr-FR" sz="1600"/>
              <a:t>1. Les hors-d’œuvres et plats typiques</a:t>
            </a:r>
          </a:p>
          <a:p>
            <a:pPr lvl="2">
              <a:lnSpc>
                <a:spcPct val="80000"/>
              </a:lnSpc>
            </a:pPr>
            <a:r>
              <a:rPr lang="fr-FR" sz="1600"/>
              <a:t>2. Les pâtisseries</a:t>
            </a:r>
          </a:p>
          <a:p>
            <a:pPr lvl="2">
              <a:lnSpc>
                <a:spcPct val="80000"/>
              </a:lnSpc>
            </a:pPr>
            <a:r>
              <a:rPr lang="fr-FR" sz="1600"/>
              <a:t>3. Les boissons</a:t>
            </a:r>
          </a:p>
          <a:p>
            <a:pPr lvl="2">
              <a:lnSpc>
                <a:spcPct val="80000"/>
              </a:lnSpc>
              <a:buFontTx/>
              <a:buNone/>
            </a:pPr>
            <a:endParaRPr lang="fr-FR" sz="1600"/>
          </a:p>
          <a:p>
            <a:pPr>
              <a:lnSpc>
                <a:spcPct val="80000"/>
              </a:lnSpc>
              <a:buFontTx/>
              <a:buNone/>
            </a:pPr>
            <a:endParaRPr lang="fr-FR" sz="2000"/>
          </a:p>
          <a:p>
            <a:pPr lvl="1">
              <a:lnSpc>
                <a:spcPct val="80000"/>
              </a:lnSpc>
            </a:pPr>
            <a:endParaRPr lang="fr-FR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8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81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8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81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81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813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8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813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81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813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81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813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81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813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81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813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5813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5813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813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8136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5813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58136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13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5813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58136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4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Mon école: l’INSA de Strasbourg</a:t>
            </a:r>
          </a:p>
        </p:txBody>
      </p:sp>
      <p:sp>
        <p:nvSpPr>
          <p:cNvPr id="594948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Ma spécialité: la Topographie:</a:t>
            </a:r>
          </a:p>
          <a:p>
            <a:endParaRPr lang="fr-FR" sz="1400" u="sng"/>
          </a:p>
          <a:p>
            <a:pPr lvl="1"/>
            <a:r>
              <a:rPr lang="fr-FR" sz="1400"/>
              <a:t>La topographie est la représentation sur un plan ou une carte des formes et détails visibles sur le terrain:</a:t>
            </a:r>
          </a:p>
          <a:p>
            <a:pPr lvl="2"/>
            <a:r>
              <a:rPr lang="fr-FR" sz="1200"/>
              <a:t>Naturels (ex.:le relief)</a:t>
            </a:r>
          </a:p>
          <a:p>
            <a:pPr lvl="2"/>
            <a:r>
              <a:rPr lang="fr-FR" sz="1200"/>
              <a:t>Artificiels (ex.: les bâtiments, les routes, etc.)</a:t>
            </a:r>
          </a:p>
          <a:p>
            <a:pPr lvl="2">
              <a:buFontTx/>
              <a:buNone/>
            </a:pPr>
            <a:endParaRPr lang="fr-FR" sz="1200"/>
          </a:p>
          <a:p>
            <a:pPr lvl="1"/>
            <a:r>
              <a:rPr lang="fr-FR" sz="1400"/>
              <a:t>Les types de travaux:</a:t>
            </a:r>
          </a:p>
          <a:p>
            <a:pPr lvl="2"/>
            <a:r>
              <a:rPr lang="fr-FR" sz="1200"/>
              <a:t>Levé de terrain à l’aide d’un théodolite.</a:t>
            </a:r>
          </a:p>
          <a:p>
            <a:pPr lvl="2"/>
            <a:r>
              <a:rPr lang="fr-FR" sz="1200"/>
              <a:t>Nivellement à l’aide d’un niveau de chantier.</a:t>
            </a:r>
          </a:p>
          <a:p>
            <a:pPr lvl="2"/>
            <a:r>
              <a:rPr lang="fr-FR" sz="1200"/>
              <a:t>Détermination d’une surface habitable à l’aide d’un laser.</a:t>
            </a:r>
          </a:p>
          <a:p>
            <a:endParaRPr lang="fr-FR" sz="1200"/>
          </a:p>
        </p:txBody>
      </p:sp>
      <p:pic>
        <p:nvPicPr>
          <p:cNvPr id="594950" name="Picture 6" descr="I-Grande-10394-telemetre-laser-bosch-plr-25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29200" y="2689225"/>
            <a:ext cx="3810000" cy="2849563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557060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sz="1600" u="sng"/>
              <a:t>Les hors-d’œuvres et plats typiques: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Le Bretzel.</a:t>
            </a:r>
          </a:p>
        </p:txBody>
      </p:sp>
      <p:pic>
        <p:nvPicPr>
          <p:cNvPr id="557063" name="Picture 7" descr="bretzel-410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2803525"/>
            <a:ext cx="3810000" cy="2620963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14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03143" name="Rectangle 7"/>
          <p:cNvSpPr>
            <a:spLocks noGrp="1" noChangeArrowheads="1"/>
          </p:cNvSpPr>
          <p:nvPr>
            <p:ph type="body" sz="half" idx="2"/>
          </p:nvPr>
        </p:nvSpPr>
        <p:spPr>
          <a:noFill/>
          <a:ln/>
        </p:spPr>
        <p:txBody>
          <a:bodyPr/>
          <a:lstStyle/>
          <a:p>
            <a:r>
              <a:rPr lang="fr-FR" sz="1600" u="sng"/>
              <a:t>Les hors-d’œuvres et plats typiques: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Le Bretzel.</a:t>
            </a:r>
          </a:p>
          <a:p>
            <a:pPr lvl="1">
              <a:buFontTx/>
              <a:buNone/>
            </a:pPr>
            <a:endParaRPr lang="fr-FR" sz="1400"/>
          </a:p>
          <a:p>
            <a:pPr lvl="1"/>
            <a:r>
              <a:rPr lang="fr-FR" sz="1400"/>
              <a:t>La Flammekueche (tarte flambée).</a:t>
            </a:r>
          </a:p>
        </p:txBody>
      </p:sp>
      <p:pic>
        <p:nvPicPr>
          <p:cNvPr id="603144" name="Picture 8" descr="flammekuech2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2890838"/>
            <a:ext cx="3810000" cy="2446337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1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02119" name="Rectangle 7"/>
          <p:cNvSpPr>
            <a:spLocks noGrp="1" noChangeArrowheads="1"/>
          </p:cNvSpPr>
          <p:nvPr>
            <p:ph type="body" sz="half" idx="2"/>
          </p:nvPr>
        </p:nvSpPr>
        <p:spPr>
          <a:noFill/>
          <a:ln/>
        </p:spPr>
        <p:txBody>
          <a:bodyPr/>
          <a:lstStyle/>
          <a:p>
            <a:r>
              <a:rPr lang="fr-FR" sz="1600" u="sng"/>
              <a:t>Les hors-d’œuvres et plats typiques: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Le Bretzel.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Flammekueche (tarte flambée).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Spätzles.</a:t>
            </a:r>
          </a:p>
        </p:txBody>
      </p:sp>
      <p:pic>
        <p:nvPicPr>
          <p:cNvPr id="602120" name="Picture 8" descr="Spatzles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2686050"/>
            <a:ext cx="3810000" cy="285750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109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01095" name="Rectangle 7"/>
          <p:cNvSpPr>
            <a:spLocks noGrp="1" noChangeArrowheads="1"/>
          </p:cNvSpPr>
          <p:nvPr>
            <p:ph type="body" sz="half" idx="2"/>
          </p:nvPr>
        </p:nvSpPr>
        <p:spPr>
          <a:noFill/>
          <a:ln/>
        </p:spPr>
        <p:txBody>
          <a:bodyPr/>
          <a:lstStyle/>
          <a:p>
            <a:r>
              <a:rPr lang="fr-FR" sz="1600" u="sng"/>
              <a:t>Les hors-d’œuvres et plats typiques: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Le Bretzel.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Flammekueche (tarte flambée).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Spätzles.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Sükrüt.</a:t>
            </a:r>
          </a:p>
        </p:txBody>
      </p:sp>
      <p:pic>
        <p:nvPicPr>
          <p:cNvPr id="601096" name="Picture 8" descr="choucroute-garni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2849563"/>
            <a:ext cx="3810000" cy="2530475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06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00071" name="Rectangle 7"/>
          <p:cNvSpPr>
            <a:spLocks noGrp="1" noChangeArrowheads="1"/>
          </p:cNvSpPr>
          <p:nvPr>
            <p:ph type="body" sz="half" idx="2"/>
          </p:nvPr>
        </p:nvSpPr>
        <p:spPr>
          <a:noFill/>
          <a:ln/>
        </p:spPr>
        <p:txBody>
          <a:bodyPr/>
          <a:lstStyle/>
          <a:p>
            <a:r>
              <a:rPr lang="fr-FR" sz="1600" u="sng"/>
              <a:t>Les hors-d’œuvres et plats typiques: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Le Bretzel.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Flammekueche (tarte flambée).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Spätzles.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Sükrüt.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Baeckeoffe.</a:t>
            </a:r>
          </a:p>
        </p:txBody>
      </p:sp>
      <p:pic>
        <p:nvPicPr>
          <p:cNvPr id="600072" name="Picture 8" descr="baeckeoffe-zPC213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547813" y="2708275"/>
            <a:ext cx="3046412" cy="2763838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04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599047" name="Rectangle 7"/>
          <p:cNvSpPr>
            <a:spLocks noGrp="1" noChangeArrowheads="1"/>
          </p:cNvSpPr>
          <p:nvPr>
            <p:ph type="body" sz="half" idx="2"/>
          </p:nvPr>
        </p:nvSpPr>
        <p:spPr>
          <a:noFill/>
          <a:ln/>
        </p:spPr>
        <p:txBody>
          <a:bodyPr/>
          <a:lstStyle/>
          <a:p>
            <a:r>
              <a:rPr lang="fr-FR" sz="1600" u="sng"/>
              <a:t>Les hors-d’œuvres et plats typiques: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Le Bretzel.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Flammekueche (tarte flambée).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Spätzles.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Sükrüt.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Baeckeoffe.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Un fromage: le Munster.</a:t>
            </a:r>
          </a:p>
        </p:txBody>
      </p:sp>
      <p:pic>
        <p:nvPicPr>
          <p:cNvPr id="599048" name="Picture 8" descr="Munster_DC_t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2735263"/>
            <a:ext cx="3810000" cy="2757487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8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558084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pâtisseries:</a:t>
            </a:r>
          </a:p>
          <a:p>
            <a:endParaRPr lang="fr-FR" sz="1400" u="sng"/>
          </a:p>
          <a:p>
            <a:pPr lvl="1"/>
            <a:r>
              <a:rPr lang="fr-FR" sz="1400"/>
              <a:t>Le Kougelhopf.</a:t>
            </a:r>
          </a:p>
        </p:txBody>
      </p:sp>
      <p:pic>
        <p:nvPicPr>
          <p:cNvPr id="558086" name="Picture 6" descr="kouglof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29200" y="2682875"/>
            <a:ext cx="3810000" cy="2862263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645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1645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pâtisseries:</a:t>
            </a:r>
          </a:p>
          <a:p>
            <a:endParaRPr lang="fr-FR" sz="1400" u="sng"/>
          </a:p>
          <a:p>
            <a:pPr lvl="1"/>
            <a:r>
              <a:rPr lang="fr-FR" sz="1400"/>
              <a:t>Le Kougelhopf.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Streusel aux pommes.</a:t>
            </a:r>
          </a:p>
          <a:p>
            <a:endParaRPr lang="fr-FR" sz="1400"/>
          </a:p>
        </p:txBody>
      </p:sp>
      <p:pic>
        <p:nvPicPr>
          <p:cNvPr id="616455" name="Picture 7" descr="applestreuselcake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76825" y="2852738"/>
            <a:ext cx="3679825" cy="244475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4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1542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pâtisseries:</a:t>
            </a:r>
          </a:p>
          <a:p>
            <a:endParaRPr lang="fr-FR" sz="1400" u="sng"/>
          </a:p>
          <a:p>
            <a:pPr lvl="1"/>
            <a:r>
              <a:rPr lang="fr-FR" sz="1400"/>
              <a:t>Le Kougelhopf.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Streusel aux pommes.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Forêt Noire.</a:t>
            </a:r>
          </a:p>
          <a:p>
            <a:pPr lvl="1"/>
            <a:endParaRPr lang="fr-FR" sz="1400"/>
          </a:p>
          <a:p>
            <a:endParaRPr lang="fr-FR" sz="2800"/>
          </a:p>
        </p:txBody>
      </p:sp>
      <p:pic>
        <p:nvPicPr>
          <p:cNvPr id="615431" name="Picture 7" descr="Gateau_ForetNoir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29200" y="2559050"/>
            <a:ext cx="3810000" cy="3109913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La vie en France et les USA</a:t>
            </a:r>
          </a:p>
        </p:txBody>
      </p:sp>
      <p:sp>
        <p:nvSpPr>
          <p:cNvPr id="259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sz="2000" b="1" u="sng"/>
              <a:t>II.</a:t>
            </a:r>
            <a:r>
              <a:rPr lang="fr-FR" sz="2000" u="sng"/>
              <a:t> Différences entre la France et les USA</a:t>
            </a:r>
          </a:p>
          <a:p>
            <a:pPr>
              <a:buFontTx/>
              <a:buNone/>
            </a:pPr>
            <a:endParaRPr lang="fr-FR" sz="2000"/>
          </a:p>
          <a:p>
            <a:pPr lvl="1"/>
            <a:r>
              <a:rPr lang="fr-FR" sz="1800" b="1" u="sng"/>
              <a:t>A.</a:t>
            </a:r>
            <a:r>
              <a:rPr lang="fr-FR" sz="1800" u="sng"/>
              <a:t> Au quotidien</a:t>
            </a:r>
          </a:p>
          <a:p>
            <a:pPr lvl="2"/>
            <a:r>
              <a:rPr lang="fr-FR" sz="1600"/>
              <a:t>1. L’alimentation</a:t>
            </a:r>
          </a:p>
          <a:p>
            <a:pPr lvl="2"/>
            <a:r>
              <a:rPr lang="fr-FR" sz="1600"/>
              <a:t>2. Le travail</a:t>
            </a:r>
          </a:p>
          <a:p>
            <a:pPr lvl="2"/>
            <a:r>
              <a:rPr lang="fr-FR" sz="1600"/>
              <a:t>3. Les moyens de transports</a:t>
            </a:r>
          </a:p>
          <a:p>
            <a:pPr lvl="2">
              <a:buFontTx/>
              <a:buNone/>
            </a:pPr>
            <a:endParaRPr lang="fr-FR" sz="1600"/>
          </a:p>
          <a:p>
            <a:pPr lvl="1"/>
            <a:r>
              <a:rPr lang="fr-FR" sz="1800" b="1" u="sng"/>
              <a:t>B.</a:t>
            </a:r>
            <a:r>
              <a:rPr lang="fr-FR" sz="1800" u="sng"/>
              <a:t> Le système éducatif</a:t>
            </a:r>
          </a:p>
          <a:p>
            <a:pPr lvl="2"/>
            <a:r>
              <a:rPr lang="fr-FR" sz="1600"/>
              <a:t>1. Les horaires</a:t>
            </a:r>
          </a:p>
          <a:p>
            <a:pPr lvl="2"/>
            <a:r>
              <a:rPr lang="fr-FR" sz="1600"/>
              <a:t>2. La dénomination des classes</a:t>
            </a:r>
          </a:p>
          <a:p>
            <a:pPr lvl="2"/>
            <a:r>
              <a:rPr lang="fr-FR" sz="1600"/>
              <a:t>3. La façon d’enseigner</a:t>
            </a:r>
          </a:p>
          <a:p>
            <a:endParaRPr lang="fr-FR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9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9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59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59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5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59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9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9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59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59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59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259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9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59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59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0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1440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pâtisseries:</a:t>
            </a:r>
          </a:p>
          <a:p>
            <a:endParaRPr lang="fr-FR" sz="1400" u="sng"/>
          </a:p>
          <a:p>
            <a:pPr lvl="1"/>
            <a:r>
              <a:rPr lang="fr-FR" sz="1400"/>
              <a:t>Le Kougelhopf.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Streusel aux pommes.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Forêt Noire.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tartes:</a:t>
            </a:r>
          </a:p>
          <a:p>
            <a:pPr lvl="2"/>
            <a:r>
              <a:rPr lang="fr-FR" sz="1200"/>
              <a:t>Au fromage blanc.</a:t>
            </a:r>
          </a:p>
          <a:p>
            <a:endParaRPr lang="fr-FR" sz="2400"/>
          </a:p>
        </p:txBody>
      </p:sp>
      <p:pic>
        <p:nvPicPr>
          <p:cNvPr id="614407" name="Picture 7" descr="Tarte_au_fromage_blanc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29200" y="2914650"/>
            <a:ext cx="3810000" cy="2398713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71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27717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pâtisseries:</a:t>
            </a:r>
          </a:p>
          <a:p>
            <a:endParaRPr lang="fr-FR" sz="1400" u="sng"/>
          </a:p>
          <a:p>
            <a:pPr lvl="1"/>
            <a:r>
              <a:rPr lang="fr-FR" sz="1400"/>
              <a:t>Le Kougelhopf.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Streusel aux pommes.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Forêt Noire.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tartes:</a:t>
            </a:r>
          </a:p>
          <a:p>
            <a:pPr lvl="2"/>
            <a:r>
              <a:rPr lang="fr-FR" sz="1200"/>
              <a:t>Au fromage blanc.</a:t>
            </a:r>
          </a:p>
          <a:p>
            <a:pPr lvl="2"/>
            <a:r>
              <a:rPr lang="fr-FR" sz="1200"/>
              <a:t>Aux myrtilles.</a:t>
            </a:r>
          </a:p>
        </p:txBody>
      </p:sp>
      <p:pic>
        <p:nvPicPr>
          <p:cNvPr id="627719" name="Picture 7" descr="tarte-aux-myrtilles-zDE169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2708275"/>
            <a:ext cx="3387725" cy="2613025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97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2976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pâtisseries:</a:t>
            </a:r>
          </a:p>
          <a:p>
            <a:endParaRPr lang="fr-FR" sz="1400" u="sng"/>
          </a:p>
          <a:p>
            <a:pPr lvl="1"/>
            <a:r>
              <a:rPr lang="fr-FR" sz="1400"/>
              <a:t>Le Kougelhopf.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Streusel aux pommes.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Forêt Noire.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tartes:</a:t>
            </a:r>
          </a:p>
          <a:p>
            <a:pPr lvl="2"/>
            <a:r>
              <a:rPr lang="fr-FR" sz="1200"/>
              <a:t>Au fromage blanc.</a:t>
            </a:r>
          </a:p>
          <a:p>
            <a:pPr lvl="2"/>
            <a:r>
              <a:rPr lang="fr-FR" sz="1200"/>
              <a:t>Aux myrtilles.</a:t>
            </a:r>
          </a:p>
          <a:p>
            <a:pPr lvl="2"/>
            <a:r>
              <a:rPr lang="fr-FR" sz="1200"/>
              <a:t>Aux questches.</a:t>
            </a:r>
          </a:p>
          <a:p>
            <a:endParaRPr lang="fr-FR" sz="2800"/>
          </a:p>
        </p:txBody>
      </p:sp>
      <p:pic>
        <p:nvPicPr>
          <p:cNvPr id="629767" name="Picture 7" descr="65553-1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72063" y="2057400"/>
            <a:ext cx="3722687" cy="411480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2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31813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pâtisseries:</a:t>
            </a:r>
          </a:p>
          <a:p>
            <a:endParaRPr lang="fr-FR" sz="1400" u="sng"/>
          </a:p>
          <a:p>
            <a:pPr lvl="1"/>
            <a:r>
              <a:rPr lang="fr-FR" sz="1400"/>
              <a:t>Le Kougelhopf.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Streusel aux pommes.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Forêt Noire.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tartes:</a:t>
            </a:r>
          </a:p>
          <a:p>
            <a:pPr lvl="2"/>
            <a:r>
              <a:rPr lang="fr-FR" sz="1200"/>
              <a:t>Au fromage blanc.</a:t>
            </a:r>
          </a:p>
          <a:p>
            <a:pPr lvl="2"/>
            <a:r>
              <a:rPr lang="fr-FR" sz="1200"/>
              <a:t>Aux myrtilles.</a:t>
            </a:r>
          </a:p>
          <a:p>
            <a:pPr lvl="2"/>
            <a:r>
              <a:rPr lang="fr-FR" sz="1200"/>
              <a:t>Aux questches.</a:t>
            </a:r>
          </a:p>
          <a:p>
            <a:pPr lvl="2"/>
            <a:r>
              <a:rPr lang="fr-FR" sz="1200"/>
              <a:t>Aux mirabelles.</a:t>
            </a:r>
          </a:p>
          <a:p>
            <a:endParaRPr lang="fr-FR" sz="2800"/>
          </a:p>
        </p:txBody>
      </p:sp>
      <p:pic>
        <p:nvPicPr>
          <p:cNvPr id="631815" name="Picture 7" descr="tarte-aux-mirabelles-zDE267N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932363" y="2997200"/>
            <a:ext cx="3408362" cy="2289175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3860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33861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pâtisseries:</a:t>
            </a:r>
          </a:p>
          <a:p>
            <a:endParaRPr lang="fr-FR" sz="1400" u="sng"/>
          </a:p>
          <a:p>
            <a:pPr lvl="1"/>
            <a:r>
              <a:rPr lang="fr-FR" sz="1400"/>
              <a:t>Le Kougelhopf.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Streusel aux pommes.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Forêt Noire.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tartes:</a:t>
            </a:r>
          </a:p>
          <a:p>
            <a:pPr lvl="2"/>
            <a:r>
              <a:rPr lang="fr-FR" sz="1200"/>
              <a:t>Au fromage blanc.</a:t>
            </a:r>
          </a:p>
          <a:p>
            <a:pPr lvl="2"/>
            <a:r>
              <a:rPr lang="fr-FR" sz="1200"/>
              <a:t>Aux myrtilles.</a:t>
            </a:r>
          </a:p>
          <a:p>
            <a:pPr lvl="2"/>
            <a:r>
              <a:rPr lang="fr-FR" sz="1200"/>
              <a:t>Aux questches.</a:t>
            </a:r>
          </a:p>
          <a:p>
            <a:pPr lvl="2"/>
            <a:r>
              <a:rPr lang="fr-FR" sz="1200"/>
              <a:t>Aux mirabelles.</a:t>
            </a:r>
          </a:p>
          <a:p>
            <a:pPr lvl="1"/>
            <a:endParaRPr lang="fr-FR" sz="1200"/>
          </a:p>
          <a:p>
            <a:pPr lvl="1"/>
            <a:r>
              <a:rPr lang="fr-FR" sz="1400"/>
              <a:t>Période de Noël:</a:t>
            </a:r>
          </a:p>
          <a:p>
            <a:pPr lvl="2"/>
            <a:r>
              <a:rPr lang="fr-FR" sz="1200"/>
              <a:t> Le pain d’épice (St Nicolas).</a:t>
            </a:r>
          </a:p>
          <a:p>
            <a:endParaRPr lang="fr-FR" sz="2800"/>
          </a:p>
        </p:txBody>
      </p:sp>
      <p:pic>
        <p:nvPicPr>
          <p:cNvPr id="633863" name="Picture 7" descr="655252492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932363" y="2852738"/>
            <a:ext cx="3571875" cy="2676525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35908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2057400"/>
            <a:ext cx="3810000" cy="4467225"/>
          </a:xfrm>
        </p:spPr>
        <p:txBody>
          <a:bodyPr/>
          <a:lstStyle/>
          <a:p>
            <a:r>
              <a:rPr lang="fr-FR" sz="1600" u="sng"/>
              <a:t>Les pâtisseries:</a:t>
            </a:r>
          </a:p>
          <a:p>
            <a:endParaRPr lang="fr-FR" sz="1400" u="sng"/>
          </a:p>
          <a:p>
            <a:pPr lvl="1"/>
            <a:r>
              <a:rPr lang="fr-FR" sz="1400"/>
              <a:t>Le Kougelhopf.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Streusel aux pommes.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La Forêt Noire.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tartes:</a:t>
            </a:r>
          </a:p>
          <a:p>
            <a:pPr lvl="2"/>
            <a:r>
              <a:rPr lang="fr-FR" sz="1200"/>
              <a:t>Au fromage blanc.</a:t>
            </a:r>
          </a:p>
          <a:p>
            <a:pPr lvl="2"/>
            <a:r>
              <a:rPr lang="fr-FR" sz="1200"/>
              <a:t>Aux myrtilles.</a:t>
            </a:r>
          </a:p>
          <a:p>
            <a:pPr lvl="2"/>
            <a:r>
              <a:rPr lang="fr-FR" sz="1200"/>
              <a:t>Aux questches.</a:t>
            </a:r>
          </a:p>
          <a:p>
            <a:pPr lvl="2"/>
            <a:r>
              <a:rPr lang="fr-FR" sz="1200"/>
              <a:t>Aux mirabelles.</a:t>
            </a:r>
          </a:p>
          <a:p>
            <a:pPr lvl="1"/>
            <a:endParaRPr lang="fr-FR" sz="1200"/>
          </a:p>
          <a:p>
            <a:pPr lvl="1"/>
            <a:r>
              <a:rPr lang="fr-FR" sz="1400"/>
              <a:t>Période de Noël:</a:t>
            </a:r>
          </a:p>
          <a:p>
            <a:pPr lvl="2"/>
            <a:r>
              <a:rPr lang="fr-FR" sz="1200"/>
              <a:t> Le pain d’épice (St Nicolas).</a:t>
            </a:r>
          </a:p>
          <a:p>
            <a:pPr lvl="2"/>
            <a:r>
              <a:rPr lang="fr-FR" sz="1200"/>
              <a:t>Les bredeles.</a:t>
            </a:r>
            <a:endParaRPr lang="fr-FR" sz="2000"/>
          </a:p>
        </p:txBody>
      </p:sp>
      <p:pic>
        <p:nvPicPr>
          <p:cNvPr id="635910" name="Picture 6" descr="bredele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59338" y="2924175"/>
            <a:ext cx="3575050" cy="2347913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91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559108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sz="1600" u="sng"/>
              <a:t>Les boissons:</a:t>
            </a:r>
          </a:p>
          <a:p>
            <a:endParaRPr lang="fr-FR" sz="1400"/>
          </a:p>
          <a:p>
            <a:pPr lvl="1"/>
            <a:r>
              <a:rPr lang="fr-FR" sz="1400"/>
              <a:t>Les bières alsaciennes.</a:t>
            </a:r>
          </a:p>
        </p:txBody>
      </p:sp>
      <p:pic>
        <p:nvPicPr>
          <p:cNvPr id="559111" name="Picture 7" descr="bieres_kronenbourg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85850" y="3251200"/>
            <a:ext cx="3771900" cy="172720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7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37957" name="Rectangle 5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sz="1600" u="sng"/>
              <a:t>Les boissons:</a:t>
            </a:r>
          </a:p>
          <a:p>
            <a:endParaRPr lang="fr-FR" sz="1400"/>
          </a:p>
          <a:p>
            <a:pPr lvl="1"/>
            <a:r>
              <a:rPr lang="fr-FR" sz="1400"/>
              <a:t>Les bières alsaciennes.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Vins:</a:t>
            </a:r>
          </a:p>
          <a:p>
            <a:pPr lvl="2"/>
            <a:r>
              <a:rPr lang="fr-FR" sz="1200"/>
              <a:t>Le riesling.</a:t>
            </a:r>
          </a:p>
          <a:p>
            <a:pPr lvl="2"/>
            <a:r>
              <a:rPr lang="fr-FR" sz="1200"/>
              <a:t>Le gewurztraminer.</a:t>
            </a:r>
          </a:p>
          <a:p>
            <a:pPr lvl="2"/>
            <a:r>
              <a:rPr lang="fr-FR" sz="1200"/>
              <a:t>Le pinot blanc.</a:t>
            </a:r>
          </a:p>
          <a:p>
            <a:pPr lvl="2"/>
            <a:r>
              <a:rPr lang="fr-FR" sz="1200"/>
              <a:t>Le muscat.</a:t>
            </a:r>
          </a:p>
          <a:p>
            <a:pPr lvl="2"/>
            <a:r>
              <a:rPr lang="fr-FR" sz="1200"/>
              <a:t>Le crémant d'alsace.</a:t>
            </a:r>
            <a:endParaRPr lang="fr-FR" sz="900"/>
          </a:p>
        </p:txBody>
      </p:sp>
      <p:pic>
        <p:nvPicPr>
          <p:cNvPr id="637958" name="Picture 6" descr="gamme-vins-alsace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2824163"/>
            <a:ext cx="3810000" cy="2581275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102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La gastronomie de la région Alsacienne</a:t>
            </a:r>
          </a:p>
        </p:txBody>
      </p:sp>
      <p:sp>
        <p:nvSpPr>
          <p:cNvPr id="641030" name="Rectangle 6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fr-FR" sz="1600" u="sng"/>
              <a:t>Les boissons:</a:t>
            </a:r>
          </a:p>
          <a:p>
            <a:endParaRPr lang="fr-FR" sz="1400"/>
          </a:p>
          <a:p>
            <a:pPr lvl="1"/>
            <a:r>
              <a:rPr lang="fr-FR" sz="1400"/>
              <a:t>Les bières alsaciennes.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Vins:</a:t>
            </a:r>
          </a:p>
          <a:p>
            <a:pPr lvl="2"/>
            <a:r>
              <a:rPr lang="fr-FR" sz="1200"/>
              <a:t>Le riesling.</a:t>
            </a:r>
          </a:p>
          <a:p>
            <a:pPr lvl="2"/>
            <a:r>
              <a:rPr lang="fr-FR" sz="1200"/>
              <a:t>Le gewurztraminer.</a:t>
            </a:r>
          </a:p>
          <a:p>
            <a:pPr lvl="2"/>
            <a:r>
              <a:rPr lang="fr-FR" sz="1200"/>
              <a:t>Le pinot blanc.</a:t>
            </a:r>
          </a:p>
          <a:p>
            <a:pPr lvl="2"/>
            <a:r>
              <a:rPr lang="fr-FR" sz="1200"/>
              <a:t>Le muscat.</a:t>
            </a:r>
          </a:p>
          <a:p>
            <a:pPr lvl="2"/>
            <a:r>
              <a:rPr lang="fr-FR" sz="1200"/>
              <a:t>Le crémant d'alsace.</a:t>
            </a:r>
          </a:p>
          <a:p>
            <a:pPr>
              <a:buFontTx/>
              <a:buNone/>
            </a:pPr>
            <a:endParaRPr lang="fr-FR" sz="1200"/>
          </a:p>
          <a:p>
            <a:pPr lvl="1"/>
            <a:r>
              <a:rPr lang="fr-FR" sz="1400"/>
              <a:t>Les eaux-de-vie (schnaps):</a:t>
            </a:r>
          </a:p>
          <a:p>
            <a:pPr lvl="2"/>
            <a:r>
              <a:rPr lang="fr-FR" sz="1200"/>
              <a:t>La kirsh.</a:t>
            </a:r>
          </a:p>
          <a:p>
            <a:pPr lvl="2"/>
            <a:r>
              <a:rPr lang="fr-FR" sz="1200"/>
              <a:t>La poire.</a:t>
            </a:r>
          </a:p>
          <a:p>
            <a:pPr lvl="2"/>
            <a:r>
              <a:rPr lang="fr-FR" sz="1200"/>
              <a:t>La mirabelle.</a:t>
            </a:r>
          </a:p>
          <a:p>
            <a:endParaRPr lang="fr-FR" sz="1200"/>
          </a:p>
          <a:p>
            <a:endParaRPr lang="fr-FR" sz="2800"/>
          </a:p>
        </p:txBody>
      </p:sp>
      <p:pic>
        <p:nvPicPr>
          <p:cNvPr id="641033" name="Picture 9" descr="schnaps1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66800" y="2686050"/>
            <a:ext cx="3810000" cy="2855913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0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u="sng"/>
              <a:t>Différences entre la France et les USA</a:t>
            </a:r>
            <a:r>
              <a:rPr lang="fr-FR" sz="3200"/>
              <a:t/>
            </a:r>
            <a:br>
              <a:rPr lang="fr-FR" sz="3200"/>
            </a:br>
            <a:r>
              <a:rPr lang="fr-FR" sz="2800"/>
              <a:t>A</a:t>
            </a:r>
            <a:r>
              <a:rPr lang="fr-FR" sz="2800" i="1"/>
              <a:t>u quotidien</a:t>
            </a:r>
          </a:p>
        </p:txBody>
      </p:sp>
      <p:sp>
        <p:nvSpPr>
          <p:cNvPr id="64307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L’alimentation:</a:t>
            </a:r>
          </a:p>
          <a:p>
            <a:endParaRPr lang="fr-FR" sz="1600" u="sng"/>
          </a:p>
          <a:p>
            <a:pPr lvl="1"/>
            <a:r>
              <a:rPr lang="fr-FR" sz="1400"/>
              <a:t>France:</a:t>
            </a:r>
          </a:p>
          <a:p>
            <a:pPr lvl="2"/>
            <a:r>
              <a:rPr lang="fr-FR" sz="1200"/>
              <a:t>Le petit-déjeuner et le déjeuner sont très importants.</a:t>
            </a:r>
          </a:p>
          <a:p>
            <a:pPr lvl="2"/>
            <a:r>
              <a:rPr lang="fr-FR" sz="1200"/>
              <a:t>Plat complet à midi.</a:t>
            </a:r>
          </a:p>
          <a:p>
            <a:pPr lvl="2"/>
            <a:r>
              <a:rPr lang="fr-FR" sz="1200"/>
              <a:t>Le dînner est léger.</a:t>
            </a:r>
          </a:p>
          <a:p>
            <a:pPr lvl="2"/>
            <a:endParaRPr lang="fr-FR" sz="1200" u="sng"/>
          </a:p>
          <a:p>
            <a:pPr lvl="1"/>
            <a:r>
              <a:rPr lang="fr-FR" sz="1400"/>
              <a:t>USA:</a:t>
            </a:r>
          </a:p>
          <a:p>
            <a:pPr lvl="2"/>
            <a:r>
              <a:rPr lang="fr-FR" sz="1200"/>
              <a:t>Simplement une « lunch box » pour le déjeuner.</a:t>
            </a:r>
          </a:p>
          <a:p>
            <a:pPr lvl="2"/>
            <a:r>
              <a:rPr lang="fr-FR" sz="1200"/>
              <a:t>Le dînner est très important.</a:t>
            </a:r>
          </a:p>
          <a:p>
            <a:pPr lvl="2"/>
            <a:r>
              <a:rPr lang="fr-FR" sz="1200"/>
              <a:t>Il se fait en début de soirée.</a:t>
            </a:r>
          </a:p>
          <a:p>
            <a:pPr lvl="2"/>
            <a:endParaRPr lang="fr-FR" sz="1200" u="sng"/>
          </a:p>
          <a:p>
            <a:pPr lvl="1"/>
            <a:r>
              <a:rPr lang="fr-FR" sz="1400"/>
              <a:t>Commentaire: </a:t>
            </a:r>
          </a:p>
          <a:p>
            <a:pPr lvl="2"/>
            <a:r>
              <a:rPr lang="fr-FR" sz="1200"/>
              <a:t>La différence est dû à l’organisation du temps de travail.</a:t>
            </a:r>
          </a:p>
          <a:p>
            <a:pPr lvl="2"/>
            <a:endParaRPr lang="fr-FR" sz="1200"/>
          </a:p>
        </p:txBody>
      </p:sp>
      <p:pic>
        <p:nvPicPr>
          <p:cNvPr id="643079" name="Picture 7" descr="85273826graphique-comparatif-france-usa-des-apports-energetiques-en-fonction-de-l-heure-jpg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2781300"/>
            <a:ext cx="3810000" cy="264160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4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30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430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30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4307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307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64307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64307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4307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64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307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64307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u="sng"/>
              <a:t>Mon environnement</a:t>
            </a:r>
            <a:r>
              <a:rPr lang="fr-FR" sz="3200"/>
              <a:t/>
            </a:r>
            <a:br>
              <a:rPr lang="fr-FR" sz="3200"/>
            </a:br>
            <a:r>
              <a:rPr lang="fr-FR" sz="2800" i="1"/>
              <a:t>Ma ville: Strasbourg</a:t>
            </a:r>
          </a:p>
        </p:txBody>
      </p:sp>
      <p:sp>
        <p:nvSpPr>
          <p:cNvPr id="54681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1066800" y="2057400"/>
            <a:ext cx="3721100" cy="41148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fr-FR" sz="1600" u="sng"/>
              <a:t>Géographie:</a:t>
            </a:r>
          </a:p>
          <a:p>
            <a:pPr>
              <a:lnSpc>
                <a:spcPct val="80000"/>
              </a:lnSpc>
            </a:pPr>
            <a:endParaRPr lang="fr-FR" sz="1600" u="sng"/>
          </a:p>
          <a:p>
            <a:pPr lvl="1">
              <a:lnSpc>
                <a:spcPct val="80000"/>
              </a:lnSpc>
            </a:pPr>
            <a:r>
              <a:rPr lang="fr-FR" sz="1400"/>
              <a:t>Excentrée par rapport au reste de la France.</a:t>
            </a:r>
          </a:p>
          <a:p>
            <a:pPr lvl="1">
              <a:lnSpc>
                <a:spcPct val="80000"/>
              </a:lnSpc>
            </a:pPr>
            <a:endParaRPr lang="fr-FR" sz="1400"/>
          </a:p>
          <a:p>
            <a:pPr lvl="1">
              <a:lnSpc>
                <a:spcPct val="80000"/>
              </a:lnSpc>
            </a:pPr>
            <a:r>
              <a:rPr lang="fr-FR" sz="1400"/>
              <a:t>Position centrale en Europe Occidentale.</a:t>
            </a:r>
          </a:p>
          <a:p>
            <a:pPr lvl="1">
              <a:lnSpc>
                <a:spcPct val="80000"/>
              </a:lnSpc>
            </a:pPr>
            <a:endParaRPr lang="fr-FR" sz="1400"/>
          </a:p>
          <a:p>
            <a:pPr lvl="1">
              <a:lnSpc>
                <a:spcPct val="80000"/>
              </a:lnSpc>
            </a:pPr>
            <a:r>
              <a:rPr lang="fr-FR" sz="1400"/>
              <a:t>Elle se trouve a égale distance de la Mer Méditerranée, de l’Océan Atlantique, et de la Mer Baltique.</a:t>
            </a:r>
          </a:p>
          <a:p>
            <a:pPr lvl="1">
              <a:lnSpc>
                <a:spcPct val="80000"/>
              </a:lnSpc>
            </a:pPr>
            <a:endParaRPr lang="fr-FR" sz="1400"/>
          </a:p>
          <a:p>
            <a:pPr lvl="1">
              <a:lnSpc>
                <a:spcPct val="80000"/>
              </a:lnSpc>
            </a:pPr>
            <a:r>
              <a:rPr lang="fr-FR" sz="1400"/>
              <a:t>Capitale de l’Europe, Ville symbole:</a:t>
            </a:r>
          </a:p>
          <a:p>
            <a:pPr lvl="2">
              <a:lnSpc>
                <a:spcPct val="80000"/>
              </a:lnSpc>
            </a:pPr>
            <a:endParaRPr lang="fr-FR" sz="1200"/>
          </a:p>
          <a:p>
            <a:pPr lvl="2">
              <a:lnSpc>
                <a:spcPct val="80000"/>
              </a:lnSpc>
            </a:pPr>
            <a:r>
              <a:rPr lang="fr-FR" sz="1200"/>
              <a:t>réconciliation franco-allemande.</a:t>
            </a:r>
          </a:p>
          <a:p>
            <a:pPr lvl="2">
              <a:lnSpc>
                <a:spcPct val="80000"/>
              </a:lnSpc>
            </a:pPr>
            <a:r>
              <a:rPr lang="fr-FR" sz="1200"/>
              <a:t>l’unité européenne.</a:t>
            </a:r>
          </a:p>
        </p:txBody>
      </p:sp>
      <p:pic>
        <p:nvPicPr>
          <p:cNvPr id="546820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2060575"/>
            <a:ext cx="3960813" cy="4114800"/>
          </a:xfrm>
          <a:ln w="57150" cmpd="thickThin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6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68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46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6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68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6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68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6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681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6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681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6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681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6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546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4681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6820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63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u="sng"/>
              <a:t>Différences entre la France et les USA</a:t>
            </a:r>
            <a:r>
              <a:rPr lang="fr-FR" sz="3200"/>
              <a:t/>
            </a:r>
            <a:br>
              <a:rPr lang="fr-FR" sz="3200"/>
            </a:br>
            <a:r>
              <a:rPr lang="fr-FR" sz="2800"/>
              <a:t>A</a:t>
            </a:r>
            <a:r>
              <a:rPr lang="fr-FR" sz="2800" i="1"/>
              <a:t>u quotidien</a:t>
            </a:r>
          </a:p>
        </p:txBody>
      </p:sp>
      <p:sp>
        <p:nvSpPr>
          <p:cNvPr id="65638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fr-FR" sz="1600" u="sng"/>
              <a:t>Le travail:</a:t>
            </a:r>
          </a:p>
          <a:p>
            <a:pPr>
              <a:lnSpc>
                <a:spcPct val="90000"/>
              </a:lnSpc>
            </a:pPr>
            <a:endParaRPr lang="fr-FR" sz="1600" u="sng"/>
          </a:p>
          <a:p>
            <a:pPr lvl="1">
              <a:lnSpc>
                <a:spcPct val="90000"/>
              </a:lnSpc>
            </a:pPr>
            <a:r>
              <a:rPr lang="fr-FR" sz="1400"/>
              <a:t>France:</a:t>
            </a:r>
          </a:p>
          <a:p>
            <a:pPr lvl="2">
              <a:lnSpc>
                <a:spcPct val="90000"/>
              </a:lnSpc>
            </a:pPr>
            <a:r>
              <a:rPr lang="fr-FR" sz="1200"/>
              <a:t>Journée de travail coupée (pause de 1h30-2h).</a:t>
            </a:r>
          </a:p>
          <a:p>
            <a:pPr lvl="2">
              <a:lnSpc>
                <a:spcPct val="90000"/>
              </a:lnSpc>
            </a:pPr>
            <a:r>
              <a:rPr lang="fr-FR" sz="1200"/>
              <a:t>Prendre le temps pour déjeuner.</a:t>
            </a:r>
          </a:p>
          <a:p>
            <a:pPr lvl="2">
              <a:lnSpc>
                <a:spcPct val="90000"/>
              </a:lnSpc>
            </a:pPr>
            <a:r>
              <a:rPr lang="fr-FR" sz="1200"/>
              <a:t>Journée type: </a:t>
            </a:r>
          </a:p>
          <a:p>
            <a:pPr lvl="3">
              <a:lnSpc>
                <a:spcPct val="90000"/>
              </a:lnSpc>
            </a:pPr>
            <a:r>
              <a:rPr lang="fr-FR" sz="1000"/>
              <a:t>Le matin: 8h-12h.</a:t>
            </a:r>
          </a:p>
          <a:p>
            <a:pPr lvl="3">
              <a:lnSpc>
                <a:spcPct val="90000"/>
              </a:lnSpc>
            </a:pPr>
            <a:r>
              <a:rPr lang="fr-FR" sz="1000"/>
              <a:t>L’après-midi: 14h-17h.</a:t>
            </a:r>
            <a:endParaRPr lang="fr-FR" sz="1000" u="sng"/>
          </a:p>
          <a:p>
            <a:pPr lvl="1">
              <a:lnSpc>
                <a:spcPct val="90000"/>
              </a:lnSpc>
            </a:pPr>
            <a:r>
              <a:rPr lang="fr-FR" sz="1400"/>
              <a:t>USA:</a:t>
            </a:r>
          </a:p>
          <a:p>
            <a:pPr lvl="2">
              <a:lnSpc>
                <a:spcPct val="90000"/>
              </a:lnSpc>
            </a:pPr>
            <a:r>
              <a:rPr lang="fr-FR" sz="1200"/>
              <a:t>Journée pratiquement en continue.</a:t>
            </a:r>
          </a:p>
          <a:p>
            <a:pPr lvl="2">
              <a:lnSpc>
                <a:spcPct val="90000"/>
              </a:lnSpc>
            </a:pPr>
            <a:r>
              <a:rPr lang="fr-FR" sz="1200"/>
              <a:t>Déjeuner très rapide.</a:t>
            </a:r>
          </a:p>
          <a:p>
            <a:pPr lvl="2">
              <a:lnSpc>
                <a:spcPct val="90000"/>
              </a:lnSpc>
            </a:pPr>
            <a:r>
              <a:rPr lang="fr-FR" sz="1200"/>
              <a:t>Journée type:</a:t>
            </a:r>
          </a:p>
          <a:p>
            <a:pPr lvl="3">
              <a:lnSpc>
                <a:spcPct val="90000"/>
              </a:lnSpc>
            </a:pPr>
            <a:r>
              <a:rPr lang="fr-FR" sz="1000"/>
              <a:t>Le matin: 8h-11h30.</a:t>
            </a:r>
          </a:p>
          <a:p>
            <a:pPr lvl="3">
              <a:lnSpc>
                <a:spcPct val="90000"/>
              </a:lnSpc>
            </a:pPr>
            <a:r>
              <a:rPr lang="fr-FR" sz="1000"/>
              <a:t>L’après-midi: 12h-14h30.</a:t>
            </a:r>
          </a:p>
          <a:p>
            <a:pPr lvl="3">
              <a:lnSpc>
                <a:spcPct val="90000"/>
              </a:lnSpc>
            </a:pPr>
            <a:endParaRPr lang="fr-FR" sz="1000" u="sng"/>
          </a:p>
          <a:p>
            <a:pPr lvl="1">
              <a:lnSpc>
                <a:spcPct val="90000"/>
              </a:lnSpc>
            </a:pPr>
            <a:r>
              <a:rPr lang="fr-FR" sz="1400"/>
              <a:t>Commentaire:</a:t>
            </a:r>
          </a:p>
          <a:p>
            <a:pPr lvl="2">
              <a:lnSpc>
                <a:spcPct val="90000"/>
              </a:lnSpc>
            </a:pPr>
            <a:r>
              <a:rPr lang="fr-FR" sz="1200"/>
              <a:t>Les journées sont plus longues en France, mais plus de vacances.</a:t>
            </a:r>
          </a:p>
        </p:txBody>
      </p:sp>
      <p:pic>
        <p:nvPicPr>
          <p:cNvPr id="656391" name="Picture 7" descr="85273826graphique-comparatif-france-usa-des-apports-energetiques-en-fonction-de-l-heure-jpg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003800" y="2781300"/>
            <a:ext cx="3810000" cy="264160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638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5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638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5638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5638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5638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65638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65638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56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5638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65638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0" dur="500"/>
                                        <p:tgtEl>
                                          <p:spTgt spid="65638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3" dur="500"/>
                                        <p:tgtEl>
                                          <p:spTgt spid="65638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65638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65638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65638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656389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638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0" dur="500"/>
                                        <p:tgtEl>
                                          <p:spTgt spid="656389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u="sng"/>
              <a:t>Différences entre la France et les USA</a:t>
            </a:r>
            <a:r>
              <a:rPr lang="fr-FR" sz="3200"/>
              <a:t/>
            </a:r>
            <a:br>
              <a:rPr lang="fr-FR" sz="3200"/>
            </a:br>
            <a:r>
              <a:rPr lang="fr-FR" sz="2800"/>
              <a:t>A</a:t>
            </a:r>
            <a:r>
              <a:rPr lang="fr-FR" sz="2800" i="1"/>
              <a:t>u quotidien</a:t>
            </a:r>
          </a:p>
        </p:txBody>
      </p:sp>
      <p:sp>
        <p:nvSpPr>
          <p:cNvPr id="64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moyens de transports:</a:t>
            </a:r>
          </a:p>
          <a:p>
            <a:endParaRPr lang="fr-FR" sz="1600" u="sng"/>
          </a:p>
          <a:p>
            <a:pPr lvl="1"/>
            <a:r>
              <a:rPr lang="fr-FR" sz="1400"/>
              <a:t>France:</a:t>
            </a:r>
          </a:p>
          <a:p>
            <a:pPr lvl="2"/>
            <a:r>
              <a:rPr lang="fr-FR" sz="1200"/>
              <a:t>Plus d’utilisateurs des moyens de transports en communs (TGV, métro, bus, tram).</a:t>
            </a:r>
          </a:p>
          <a:p>
            <a:pPr lvl="2"/>
            <a:r>
              <a:rPr lang="fr-FR" sz="1200"/>
              <a:t>Gain de temps.</a:t>
            </a:r>
          </a:p>
          <a:p>
            <a:pPr lvl="2"/>
            <a:r>
              <a:rPr lang="fr-FR" sz="1200"/>
              <a:t>Gain d’argent.</a:t>
            </a:r>
          </a:p>
          <a:p>
            <a:pPr lvl="2"/>
            <a:endParaRPr lang="fr-FR" sz="1200"/>
          </a:p>
          <a:p>
            <a:pPr lvl="1"/>
            <a:r>
              <a:rPr lang="fr-FR" sz="1400"/>
              <a:t>USA:</a:t>
            </a:r>
          </a:p>
          <a:p>
            <a:pPr lvl="2"/>
            <a:r>
              <a:rPr lang="fr-FR" sz="1200"/>
              <a:t>Plus d’utilisateurs de leur propre moyen de transport (voiture).</a:t>
            </a:r>
          </a:p>
          <a:p>
            <a:pPr lvl="2"/>
            <a:r>
              <a:rPr lang="fr-FR" sz="1200"/>
              <a:t>Explication: Grandes distances.</a:t>
            </a:r>
          </a:p>
        </p:txBody>
      </p:sp>
      <p:pic>
        <p:nvPicPr>
          <p:cNvPr id="645126" name="Picture 6" descr="Tramways_Strasbourg_01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6011863" y="2060575"/>
            <a:ext cx="1914525" cy="1981200"/>
          </a:xfrm>
          <a:noFill/>
          <a:ln w="57150" cmpd="thickThin">
            <a:solidFill>
              <a:srgbClr val="000000"/>
            </a:solidFill>
          </a:ln>
        </p:spPr>
      </p:pic>
      <p:pic>
        <p:nvPicPr>
          <p:cNvPr id="645127" name="Picture 7" descr="USA échangeur entre les autoroutes 105 et 110 à LA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435600" y="4221163"/>
            <a:ext cx="3014663" cy="198120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4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4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4512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4512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4512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645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4512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64512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9" dur="500"/>
                                        <p:tgtEl>
                                          <p:spTgt spid="64512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u="sng"/>
              <a:t>Différences entre la France et les USA</a:t>
            </a:r>
            <a:r>
              <a:rPr lang="fr-FR" sz="3200"/>
              <a:t/>
            </a:r>
            <a:br>
              <a:rPr lang="fr-FR" sz="3200"/>
            </a:br>
            <a:r>
              <a:rPr lang="fr-FR" sz="2800"/>
              <a:t>A</a:t>
            </a:r>
            <a:r>
              <a:rPr lang="fr-FR" sz="2800" i="1"/>
              <a:t>u quotidien</a:t>
            </a:r>
          </a:p>
        </p:txBody>
      </p:sp>
      <p:sp>
        <p:nvSpPr>
          <p:cNvPr id="659460" name="Rectangle 4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moyens de transports:</a:t>
            </a:r>
          </a:p>
          <a:p>
            <a:endParaRPr lang="fr-FR" sz="1600" u="sng"/>
          </a:p>
          <a:p>
            <a:pPr lvl="1"/>
            <a:r>
              <a:rPr lang="fr-FR" sz="1400"/>
              <a:t>Commentaire: </a:t>
            </a:r>
          </a:p>
          <a:p>
            <a:pPr lvl="1">
              <a:buFontTx/>
              <a:buNone/>
            </a:pPr>
            <a:r>
              <a:rPr lang="fr-FR" sz="1400"/>
              <a:t>	La différence est essentiellement dû à la politique mise en place par le gouvernement du pays et au prix du pétrole.</a:t>
            </a:r>
          </a:p>
        </p:txBody>
      </p:sp>
      <p:pic>
        <p:nvPicPr>
          <p:cNvPr id="659462" name="Picture 6" descr="Prix-du-SP-95-compar--en-France-et-aux-Etats-Unis-copie-1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2051050" y="3500438"/>
            <a:ext cx="5616575" cy="3973512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5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5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65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5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5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65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u="sng"/>
              <a:t>Différences entre la France et les USA</a:t>
            </a:r>
            <a:r>
              <a:rPr lang="fr-FR" sz="3200"/>
              <a:t/>
            </a:r>
            <a:br>
              <a:rPr lang="fr-FR" sz="3200"/>
            </a:br>
            <a:r>
              <a:rPr lang="fr-FR" sz="3200" i="1"/>
              <a:t>L</a:t>
            </a:r>
            <a:r>
              <a:rPr lang="fr-FR" sz="2800" i="1"/>
              <a:t>e système éducatif</a:t>
            </a:r>
          </a:p>
        </p:txBody>
      </p:sp>
      <p:sp>
        <p:nvSpPr>
          <p:cNvPr id="64614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Les horaires:</a:t>
            </a:r>
          </a:p>
          <a:p>
            <a:pPr lvl="1"/>
            <a:r>
              <a:rPr lang="fr-FR" sz="1400"/>
              <a:t>France: </a:t>
            </a:r>
          </a:p>
          <a:p>
            <a:pPr lvl="2"/>
            <a:r>
              <a:rPr lang="fr-FR" sz="1200"/>
              <a:t>8h-12h 14h-17h.</a:t>
            </a:r>
          </a:p>
          <a:p>
            <a:pPr lvl="2"/>
            <a:endParaRPr lang="fr-FR" sz="1200"/>
          </a:p>
          <a:p>
            <a:pPr lvl="1"/>
            <a:r>
              <a:rPr lang="fr-FR" sz="1400"/>
              <a:t>USA: </a:t>
            </a:r>
          </a:p>
          <a:p>
            <a:pPr lvl="2"/>
            <a:r>
              <a:rPr lang="fr-FR" sz="1200"/>
              <a:t>8h-11h30 12h-14h30.</a:t>
            </a:r>
          </a:p>
          <a:p>
            <a:pPr lvl="2"/>
            <a:endParaRPr lang="fr-FR" sz="1200"/>
          </a:p>
          <a:p>
            <a:pPr lvl="1"/>
            <a:r>
              <a:rPr lang="fr-FR" sz="1400" u="sng"/>
              <a:t>Semaine typique en France:</a:t>
            </a:r>
          </a:p>
          <a:p>
            <a:pPr lvl="2">
              <a:buFontTx/>
              <a:buNone/>
            </a:pPr>
            <a:endParaRPr lang="fr-FR" sz="1200" u="sng"/>
          </a:p>
        </p:txBody>
      </p:sp>
      <p:pic>
        <p:nvPicPr>
          <p:cNvPr id="646151" name="Picture 7" descr="Sans titre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1692275" y="4365625"/>
            <a:ext cx="6408738" cy="2338388"/>
          </a:xfrm>
          <a:noFill/>
          <a:ln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64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64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64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614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64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u="sng"/>
              <a:t>Différences entre la France et les USA</a:t>
            </a:r>
            <a:r>
              <a:rPr lang="fr-FR" sz="3200"/>
              <a:t/>
            </a:r>
            <a:br>
              <a:rPr lang="fr-FR" sz="3200"/>
            </a:br>
            <a:r>
              <a:rPr lang="fr-FR" sz="3200" i="1"/>
              <a:t>L</a:t>
            </a:r>
            <a:r>
              <a:rPr lang="fr-FR" sz="2800" i="1"/>
              <a:t>e système éducatif</a:t>
            </a:r>
          </a:p>
        </p:txBody>
      </p:sp>
      <p:sp>
        <p:nvSpPr>
          <p:cNvPr id="648195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La façon d’enseigner:</a:t>
            </a:r>
          </a:p>
          <a:p>
            <a:endParaRPr lang="fr-FR" sz="1400" u="sng"/>
          </a:p>
          <a:p>
            <a:pPr lvl="1"/>
            <a:r>
              <a:rPr lang="fr-FR" sz="1400"/>
              <a:t>Durée d’un cours en France et aux USA est la même.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Différence au niveau de la méthode (petites classes).</a:t>
            </a:r>
          </a:p>
          <a:p>
            <a:pPr lvl="1"/>
            <a:endParaRPr lang="fr-FR" sz="1400"/>
          </a:p>
          <a:p>
            <a:pPr lvl="2"/>
            <a:r>
              <a:rPr lang="fr-FR" sz="1200"/>
              <a:t>France: les enfants travaillent individuellement.</a:t>
            </a:r>
          </a:p>
          <a:p>
            <a:pPr lvl="2"/>
            <a:endParaRPr lang="fr-FR" sz="1200"/>
          </a:p>
          <a:p>
            <a:pPr lvl="2"/>
            <a:r>
              <a:rPr lang="fr-FR" sz="1200"/>
              <a:t>USA: les enfants travaillent collectivement.</a:t>
            </a:r>
          </a:p>
        </p:txBody>
      </p:sp>
      <p:pic>
        <p:nvPicPr>
          <p:cNvPr id="648198" name="Picture 6" descr="En_salle_de_classe_2_septembre_0"/>
          <p:cNvPicPr>
            <a:picLocks noChangeAspect="1" noChangeArrowheads="1"/>
          </p:cNvPicPr>
          <p:nvPr>
            <p:ph sz="quarter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5613400" y="2057400"/>
            <a:ext cx="2641600" cy="1981200"/>
          </a:xfrm>
          <a:noFill/>
          <a:ln w="57150" cmpd="thickThin">
            <a:solidFill>
              <a:srgbClr val="000000"/>
            </a:solidFill>
          </a:ln>
        </p:spPr>
      </p:pic>
      <p:pic>
        <p:nvPicPr>
          <p:cNvPr id="648199" name="Picture 7" descr="et_elem_class"/>
          <p:cNvPicPr>
            <a:picLocks noChangeAspect="1" noChangeArrowheads="1"/>
          </p:cNvPicPr>
          <p:nvPr>
            <p:ph sz="quarter" idx="3"/>
          </p:nvPr>
        </p:nvPicPr>
        <p:blipFill>
          <a:blip r:embed="rId3"/>
          <a:srcRect/>
          <a:stretch>
            <a:fillRect/>
          </a:stretch>
        </p:blipFill>
        <p:spPr>
          <a:xfrm>
            <a:off x="5613400" y="4191000"/>
            <a:ext cx="2641600" cy="198120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81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81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81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5" dur="500"/>
                                        <p:tgtEl>
                                          <p:spTgt spid="648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0" dur="500"/>
                                        <p:tgtEl>
                                          <p:spTgt spid="64819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5" dur="500"/>
                                        <p:tgtEl>
                                          <p:spTgt spid="64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64819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200" u="sng"/>
              <a:t>Différences entre la France et les USA</a:t>
            </a:r>
            <a:r>
              <a:rPr lang="fr-FR" sz="3200"/>
              <a:t/>
            </a:r>
            <a:br>
              <a:rPr lang="fr-FR" sz="3200"/>
            </a:br>
            <a:r>
              <a:rPr lang="fr-FR" sz="3200" i="1"/>
              <a:t>L</a:t>
            </a:r>
            <a:r>
              <a:rPr lang="fr-FR" sz="2800" i="1"/>
              <a:t>e système éducatif</a:t>
            </a:r>
          </a:p>
        </p:txBody>
      </p:sp>
      <p:sp>
        <p:nvSpPr>
          <p:cNvPr id="647171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fr-FR" sz="1400" u="sng"/>
              <a:t>La dénomination des classes aux USA:</a:t>
            </a:r>
          </a:p>
          <a:p>
            <a:pPr>
              <a:lnSpc>
                <a:spcPct val="80000"/>
              </a:lnSpc>
            </a:pPr>
            <a:endParaRPr lang="fr-FR" sz="1000" u="sng"/>
          </a:p>
          <a:p>
            <a:pPr lvl="1">
              <a:lnSpc>
                <a:spcPct val="80000"/>
              </a:lnSpc>
            </a:pPr>
            <a:r>
              <a:rPr lang="fr-FR" sz="1400"/>
              <a:t>Elementary School:</a:t>
            </a:r>
            <a:r>
              <a:rPr lang="fr-FR" sz="1200"/>
              <a:t> </a:t>
            </a:r>
          </a:p>
          <a:p>
            <a:pPr lvl="2">
              <a:lnSpc>
                <a:spcPct val="80000"/>
              </a:lnSpc>
            </a:pPr>
            <a:r>
              <a:rPr lang="fr-FR" sz="1200"/>
              <a:t>Kindergarten : 5-6</a:t>
            </a:r>
          </a:p>
          <a:p>
            <a:pPr lvl="2">
              <a:lnSpc>
                <a:spcPct val="80000"/>
              </a:lnSpc>
            </a:pPr>
            <a:r>
              <a:rPr lang="fr-FR" sz="1200"/>
              <a:t>1st Grade : 6-7</a:t>
            </a:r>
          </a:p>
          <a:p>
            <a:pPr lvl="2">
              <a:lnSpc>
                <a:spcPct val="80000"/>
              </a:lnSpc>
            </a:pPr>
            <a:r>
              <a:rPr lang="fr-FR" sz="1200"/>
              <a:t>2nd Grade : 7-8</a:t>
            </a:r>
          </a:p>
          <a:p>
            <a:pPr lvl="2">
              <a:lnSpc>
                <a:spcPct val="80000"/>
              </a:lnSpc>
            </a:pPr>
            <a:r>
              <a:rPr lang="fr-FR" sz="1200"/>
              <a:t>3rd Grade : 8-9</a:t>
            </a:r>
          </a:p>
          <a:p>
            <a:pPr lvl="2">
              <a:lnSpc>
                <a:spcPct val="80000"/>
              </a:lnSpc>
            </a:pPr>
            <a:r>
              <a:rPr lang="fr-FR" sz="1200"/>
              <a:t>4th Grade : 9-10</a:t>
            </a:r>
          </a:p>
          <a:p>
            <a:pPr lvl="2">
              <a:lnSpc>
                <a:spcPct val="80000"/>
              </a:lnSpc>
            </a:pPr>
            <a:r>
              <a:rPr lang="fr-FR" sz="1200"/>
              <a:t>5th Grade : 10-11</a:t>
            </a:r>
          </a:p>
          <a:p>
            <a:pPr lvl="2">
              <a:lnSpc>
                <a:spcPct val="80000"/>
              </a:lnSpc>
            </a:pPr>
            <a:endParaRPr lang="fr-FR" sz="1200"/>
          </a:p>
          <a:p>
            <a:pPr lvl="1">
              <a:lnSpc>
                <a:spcPct val="80000"/>
              </a:lnSpc>
            </a:pPr>
            <a:r>
              <a:rPr lang="en-GB" sz="1400"/>
              <a:t>Middle School:</a:t>
            </a:r>
            <a:endParaRPr lang="fr-FR" sz="1400"/>
          </a:p>
          <a:p>
            <a:pPr lvl="2">
              <a:lnSpc>
                <a:spcPct val="80000"/>
              </a:lnSpc>
            </a:pPr>
            <a:r>
              <a:rPr lang="fr-FR" sz="1200"/>
              <a:t>6th Grade : 11-12</a:t>
            </a:r>
          </a:p>
          <a:p>
            <a:pPr lvl="2">
              <a:lnSpc>
                <a:spcPct val="80000"/>
              </a:lnSpc>
            </a:pPr>
            <a:r>
              <a:rPr lang="fr-FR" sz="1200"/>
              <a:t>7th Grade : 12-13</a:t>
            </a:r>
          </a:p>
          <a:p>
            <a:pPr lvl="2">
              <a:lnSpc>
                <a:spcPct val="80000"/>
              </a:lnSpc>
            </a:pPr>
            <a:r>
              <a:rPr lang="fr-FR" sz="1200"/>
              <a:t>8th Grade : 13-14</a:t>
            </a:r>
          </a:p>
          <a:p>
            <a:pPr lvl="2">
              <a:lnSpc>
                <a:spcPct val="80000"/>
              </a:lnSpc>
            </a:pPr>
            <a:endParaRPr lang="fr-FR" sz="1200"/>
          </a:p>
          <a:p>
            <a:pPr lvl="1">
              <a:lnSpc>
                <a:spcPct val="80000"/>
              </a:lnSpc>
            </a:pPr>
            <a:r>
              <a:rPr lang="fr-FR" sz="1400"/>
              <a:t>High school</a:t>
            </a:r>
            <a:r>
              <a:rPr lang="fr-FR" sz="1200"/>
              <a:t> </a:t>
            </a:r>
          </a:p>
          <a:p>
            <a:pPr lvl="2">
              <a:lnSpc>
                <a:spcPct val="80000"/>
              </a:lnSpc>
            </a:pPr>
            <a:r>
              <a:rPr lang="fr-FR" sz="1200"/>
              <a:t>9th Grade (Freshman year) : 14-15</a:t>
            </a:r>
          </a:p>
          <a:p>
            <a:pPr lvl="2">
              <a:lnSpc>
                <a:spcPct val="80000"/>
              </a:lnSpc>
            </a:pPr>
            <a:r>
              <a:rPr lang="en-GB" sz="1200"/>
              <a:t>10th Grade (</a:t>
            </a:r>
            <a:r>
              <a:rPr lang="en-GB" sz="1000"/>
              <a:t>Sophomore year</a:t>
            </a:r>
            <a:r>
              <a:rPr lang="en-GB" sz="1200"/>
              <a:t>): 15-16</a:t>
            </a:r>
            <a:endParaRPr lang="fr-FR" sz="1200"/>
          </a:p>
          <a:p>
            <a:pPr lvl="2">
              <a:lnSpc>
                <a:spcPct val="80000"/>
              </a:lnSpc>
            </a:pPr>
            <a:r>
              <a:rPr lang="en-GB" sz="1200"/>
              <a:t>11th Grade (Junior year) : 16-17</a:t>
            </a:r>
            <a:endParaRPr lang="fr-FR" sz="1200"/>
          </a:p>
          <a:p>
            <a:pPr lvl="2">
              <a:lnSpc>
                <a:spcPct val="80000"/>
              </a:lnSpc>
            </a:pPr>
            <a:r>
              <a:rPr lang="en-GB" sz="1200"/>
              <a:t>12th Grade (Senior year) : 17-18</a:t>
            </a:r>
            <a:endParaRPr lang="fr-FR" sz="1200"/>
          </a:p>
          <a:p>
            <a:pPr>
              <a:lnSpc>
                <a:spcPct val="80000"/>
              </a:lnSpc>
            </a:pPr>
            <a:endParaRPr lang="fr-FR" sz="1200"/>
          </a:p>
        </p:txBody>
      </p:sp>
      <p:sp>
        <p:nvSpPr>
          <p:cNvPr id="647172" name="Rectangle 4"/>
          <p:cNvSpPr>
            <a:spLocks noGrp="1" noChangeArrowheads="1"/>
          </p:cNvSpPr>
          <p:nvPr>
            <p:ph type="body" sz="half" idx="2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fr-FR" sz="1400" u="sng"/>
              <a:t>La dénomination des classes en France:</a:t>
            </a:r>
          </a:p>
          <a:p>
            <a:pPr>
              <a:lnSpc>
                <a:spcPct val="80000"/>
              </a:lnSpc>
            </a:pPr>
            <a:endParaRPr lang="fr-FR" sz="1400" u="sng"/>
          </a:p>
          <a:p>
            <a:pPr lvl="1">
              <a:lnSpc>
                <a:spcPct val="80000"/>
              </a:lnSpc>
            </a:pPr>
            <a:r>
              <a:rPr lang="fr-FR" sz="1200"/>
              <a:t>Ecole maternelle: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1</a:t>
            </a:r>
            <a:r>
              <a:rPr lang="fr-FR" sz="1000" baseline="30000"/>
              <a:t>ère</a:t>
            </a:r>
            <a:r>
              <a:rPr lang="fr-FR" sz="1000"/>
              <a:t> année: 3-4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2</a:t>
            </a:r>
            <a:r>
              <a:rPr lang="fr-FR" sz="1000" baseline="30000"/>
              <a:t>ième</a:t>
            </a:r>
            <a:r>
              <a:rPr lang="fr-FR" sz="1000"/>
              <a:t> année: 4-5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3</a:t>
            </a:r>
            <a:r>
              <a:rPr lang="fr-FR" sz="1000" baseline="30000"/>
              <a:t>ième</a:t>
            </a:r>
            <a:r>
              <a:rPr lang="fr-FR" sz="1000"/>
              <a:t> année: 5-6</a:t>
            </a:r>
          </a:p>
          <a:p>
            <a:pPr lvl="2">
              <a:lnSpc>
                <a:spcPct val="80000"/>
              </a:lnSpc>
            </a:pPr>
            <a:endParaRPr lang="fr-FR" sz="1000" u="sng"/>
          </a:p>
          <a:p>
            <a:pPr lvl="1">
              <a:lnSpc>
                <a:spcPct val="80000"/>
              </a:lnSpc>
            </a:pPr>
            <a:r>
              <a:rPr lang="fr-FR" sz="1200"/>
              <a:t>Ecole primaire: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CP: 6-7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CE1: 7-8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CE2: 8-9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CM1: 9-10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CM2: 10-11</a:t>
            </a:r>
          </a:p>
          <a:p>
            <a:pPr lvl="1">
              <a:lnSpc>
                <a:spcPct val="80000"/>
              </a:lnSpc>
            </a:pPr>
            <a:endParaRPr lang="fr-FR" sz="1200" u="sng"/>
          </a:p>
          <a:p>
            <a:pPr lvl="1">
              <a:lnSpc>
                <a:spcPct val="80000"/>
              </a:lnSpc>
            </a:pPr>
            <a:r>
              <a:rPr lang="fr-FR" sz="1200"/>
              <a:t>Collège: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6</a:t>
            </a:r>
            <a:r>
              <a:rPr lang="fr-FR" sz="1000" baseline="30000"/>
              <a:t>ième</a:t>
            </a:r>
            <a:r>
              <a:rPr lang="fr-FR" sz="1000"/>
              <a:t> : 11-12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5</a:t>
            </a:r>
            <a:r>
              <a:rPr lang="fr-FR" sz="1000" baseline="30000"/>
              <a:t>ième</a:t>
            </a:r>
            <a:r>
              <a:rPr lang="fr-FR" sz="1000"/>
              <a:t>: 12-13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4</a:t>
            </a:r>
            <a:r>
              <a:rPr lang="fr-FR" sz="1000" baseline="30000"/>
              <a:t>ième</a:t>
            </a:r>
            <a:r>
              <a:rPr lang="fr-FR" sz="1000"/>
              <a:t>: 13-14</a:t>
            </a:r>
            <a:endParaRPr lang="fr-FR" sz="1000" baseline="30000"/>
          </a:p>
          <a:p>
            <a:pPr lvl="2">
              <a:lnSpc>
                <a:spcPct val="80000"/>
              </a:lnSpc>
            </a:pPr>
            <a:r>
              <a:rPr lang="fr-FR" sz="1000"/>
              <a:t>3</a:t>
            </a:r>
            <a:r>
              <a:rPr lang="fr-FR" sz="1000" baseline="30000"/>
              <a:t>ième</a:t>
            </a:r>
            <a:r>
              <a:rPr lang="fr-FR" sz="1000"/>
              <a:t>: 14-15</a:t>
            </a:r>
          </a:p>
          <a:p>
            <a:pPr lvl="2">
              <a:lnSpc>
                <a:spcPct val="80000"/>
              </a:lnSpc>
            </a:pPr>
            <a:endParaRPr lang="fr-FR" sz="1000"/>
          </a:p>
          <a:p>
            <a:pPr lvl="1">
              <a:lnSpc>
                <a:spcPct val="80000"/>
              </a:lnSpc>
            </a:pPr>
            <a:r>
              <a:rPr lang="fr-FR" sz="1200"/>
              <a:t>Lycée: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Seconde: 15-16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Première: 16-17</a:t>
            </a:r>
          </a:p>
          <a:p>
            <a:pPr lvl="2">
              <a:lnSpc>
                <a:spcPct val="80000"/>
              </a:lnSpc>
            </a:pPr>
            <a:r>
              <a:rPr lang="fr-FR" sz="1000"/>
              <a:t>Terminale: 17-18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4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4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4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471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4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4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4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4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4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471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4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471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4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471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4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471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64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647171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4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47171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4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47171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4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47171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64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647171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7171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471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47171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4717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47171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4717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47171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4717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47171">
                                            <p:txEl>
                                              <p:pRg st="19" end="1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64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64717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64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64717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64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64717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64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64717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6471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64717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6471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64717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6471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64717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6471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64717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6471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64717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6471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647172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4717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647172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4717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4717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1" dur="500" fill="hold"/>
                                        <p:tgtEl>
                                          <p:spTgt spid="64717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647172">
                                            <p:txEl>
                                              <p:pRg st="16" end="1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64717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647172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64717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647172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64717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47172">
                                            <p:txEl>
                                              <p:pRg st="20" end="2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64717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647172">
                                            <p:txEl>
                                              <p:pRg st="21" end="2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64717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647172">
                                            <p:txEl>
                                              <p:pRg st="22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717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64717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647172">
                                            <p:txEl>
                                              <p:pRg st="23" end="2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/>
              <a:t>Bruce Beaurepère</a:t>
            </a:r>
          </a:p>
        </p:txBody>
      </p:sp>
      <p:sp>
        <p:nvSpPr>
          <p:cNvPr id="66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Tx/>
              <a:buNone/>
            </a:pPr>
            <a:endParaRPr lang="fr-FR" sz="6000"/>
          </a:p>
          <a:p>
            <a:pPr algn="ctr">
              <a:buFontTx/>
              <a:buNone/>
            </a:pPr>
            <a:r>
              <a:rPr lang="fr-FR" sz="6000"/>
              <a:t>MERCI DE VOTRE ATTENTION!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66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62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pic>
        <p:nvPicPr>
          <p:cNvPr id="566276" name="Picture 4"/>
          <p:cNvPicPr>
            <a:picLocks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1042988" y="2060575"/>
            <a:ext cx="4321175" cy="4114800"/>
          </a:xfrm>
          <a:ln w="57150" cmpd="thickThin">
            <a:solidFill>
              <a:schemeClr val="tx1"/>
            </a:solidFill>
          </a:ln>
        </p:spPr>
      </p:pic>
      <p:sp>
        <p:nvSpPr>
          <p:cNvPr id="566277" name="Rectangle 5"/>
          <p:cNvSpPr>
            <a:spLocks noGrp="1" noChangeArrowheads="1"/>
          </p:cNvSpPr>
          <p:nvPr>
            <p:ph type="body" sz="half" idx="2"/>
          </p:nvPr>
        </p:nvSpPr>
        <p:spPr>
          <a:xfrm>
            <a:off x="5364163" y="2057400"/>
            <a:ext cx="3475037" cy="4114800"/>
          </a:xfrm>
        </p:spPr>
        <p:txBody>
          <a:bodyPr/>
          <a:lstStyle/>
          <a:p>
            <a:r>
              <a:rPr lang="fr-FR" sz="1600" u="sng"/>
              <a:t>Géographie:</a:t>
            </a:r>
          </a:p>
          <a:p>
            <a:endParaRPr lang="fr-FR" sz="1600" u="sng"/>
          </a:p>
          <a:p>
            <a:pPr lvl="1"/>
            <a:r>
              <a:rPr lang="fr-FR" sz="1400"/>
              <a:t>7</a:t>
            </a:r>
            <a:r>
              <a:rPr lang="fr-FR" sz="1400" baseline="30000"/>
              <a:t>ième</a:t>
            </a:r>
            <a:r>
              <a:rPr lang="fr-FR" sz="1400"/>
              <a:t> ville de France (Paris, Marseille, Lyon, Toulouse, Nice, Nantes).</a:t>
            </a:r>
          </a:p>
          <a:p>
            <a:pPr lvl="1">
              <a:buFontTx/>
              <a:buNone/>
            </a:pPr>
            <a:endParaRPr lang="fr-FR" sz="1400"/>
          </a:p>
          <a:p>
            <a:pPr lvl="1"/>
            <a:r>
              <a:rPr lang="fr-FR" sz="1400"/>
              <a:t>Population: 272 500 habitants.</a:t>
            </a:r>
          </a:p>
          <a:p>
            <a:pPr lvl="1">
              <a:buFontTx/>
              <a:buNone/>
            </a:pPr>
            <a:endParaRPr lang="fr-FR" sz="1400"/>
          </a:p>
          <a:p>
            <a:pPr lvl="1"/>
            <a:r>
              <a:rPr lang="fr-FR" sz="1400"/>
              <a:t>Superficie: 78,26km².</a:t>
            </a:r>
          </a:p>
          <a:p>
            <a:pPr lvl="1">
              <a:buFontTx/>
              <a:buNone/>
            </a:pPr>
            <a:endParaRPr lang="fr-FR" sz="1400"/>
          </a:p>
          <a:p>
            <a:pPr lvl="1"/>
            <a:r>
              <a:rPr lang="fr-FR" sz="1400"/>
              <a:t>Accords de jumelage avec cinq villes: Boston depuis 1960.</a:t>
            </a:r>
          </a:p>
          <a:p>
            <a:pPr lvl="1"/>
            <a:endParaRPr lang="fr-FR" sz="1400"/>
          </a:p>
          <a:p>
            <a:endParaRPr lang="fr-FR" sz="1600"/>
          </a:p>
          <a:p>
            <a:endParaRPr lang="fr-FR" sz="1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66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662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66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66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6627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66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6627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66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6627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62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62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6627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627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48867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L’Architecture: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 centre historique regroupe de nombreuses maisons à colombages (quartier de la Petite France).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Structure de la maison en bois.</a:t>
            </a:r>
          </a:p>
          <a:p>
            <a:pPr lvl="1"/>
            <a:endParaRPr lang="fr-FR" sz="1400"/>
          </a:p>
          <a:p>
            <a:pPr lvl="1"/>
            <a:r>
              <a:rPr lang="fr-FR" sz="1400"/>
              <a:t>Les murs des maisons sont faits:</a:t>
            </a:r>
          </a:p>
          <a:p>
            <a:pPr lvl="1"/>
            <a:endParaRPr lang="fr-FR" sz="1400"/>
          </a:p>
          <a:p>
            <a:pPr lvl="2"/>
            <a:r>
              <a:rPr lang="fr-FR" sz="1200"/>
              <a:t>De briques</a:t>
            </a:r>
          </a:p>
          <a:p>
            <a:pPr lvl="2"/>
            <a:r>
              <a:rPr lang="fr-FR" sz="1200"/>
              <a:t>De torchis: terres argileuses + fibres végétales</a:t>
            </a:r>
          </a:p>
          <a:p>
            <a:endParaRPr lang="fr-FR" sz="1600" u="sng"/>
          </a:p>
          <a:p>
            <a:pPr>
              <a:buFontTx/>
              <a:buNone/>
            </a:pPr>
            <a:endParaRPr lang="fr-FR" sz="1600" u="sng"/>
          </a:p>
        </p:txBody>
      </p:sp>
      <p:pic>
        <p:nvPicPr>
          <p:cNvPr id="548868" name="Picture 4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859338" y="2133600"/>
            <a:ext cx="4094162" cy="4330700"/>
          </a:xfrm>
          <a:ln w="57150" cmpd="thickThin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48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488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3" dur="500"/>
                                        <p:tgtEl>
                                          <p:spTgt spid="548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48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488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8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4886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48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4886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48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4886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48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4886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886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934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6934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Lieux historiques et importants: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La Cathédrale Notre-Dame.</a:t>
            </a:r>
          </a:p>
          <a:p>
            <a:endParaRPr lang="fr-FR" sz="2800"/>
          </a:p>
        </p:txBody>
      </p:sp>
      <p:pic>
        <p:nvPicPr>
          <p:cNvPr id="569353" name="Picture 9" descr="Strasbourg_Cathedral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4663" y="2636838"/>
            <a:ext cx="4700587" cy="3557587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588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79589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Lieux historiques et importants: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La Cathédrale Notre-Dame.</a:t>
            </a:r>
          </a:p>
          <a:p>
            <a:pPr lvl="1"/>
            <a:r>
              <a:rPr lang="fr-FR" sz="1400"/>
              <a:t>L’Eglise Saint-Paul.</a:t>
            </a:r>
          </a:p>
          <a:p>
            <a:endParaRPr lang="fr-FR" sz="1600"/>
          </a:p>
        </p:txBody>
      </p:sp>
      <p:pic>
        <p:nvPicPr>
          <p:cNvPr id="579592" name="Picture 8" descr="EU-FR-AL-67@Strasbourg-Église_réformée_Saint-Paul_01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4663" y="2636838"/>
            <a:ext cx="4673600" cy="350520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8564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r-FR" sz="3600" u="sng"/>
              <a:t>Mon environnement</a:t>
            </a:r>
            <a:r>
              <a:rPr lang="fr-FR" sz="3600"/>
              <a:t/>
            </a:r>
            <a:br>
              <a:rPr lang="fr-FR" sz="3600"/>
            </a:br>
            <a:r>
              <a:rPr lang="fr-FR" sz="2800" i="1"/>
              <a:t>Ma ville: Strasbourg</a:t>
            </a:r>
          </a:p>
        </p:txBody>
      </p:sp>
      <p:sp>
        <p:nvSpPr>
          <p:cNvPr id="578565" name="Rectangle 5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fr-FR" sz="1600" u="sng"/>
              <a:t>Lieux historiques et importants:</a:t>
            </a:r>
          </a:p>
          <a:p>
            <a:pPr lvl="1"/>
            <a:endParaRPr lang="fr-FR" sz="1400" u="sng"/>
          </a:p>
          <a:p>
            <a:pPr lvl="1"/>
            <a:r>
              <a:rPr lang="fr-FR" sz="1400"/>
              <a:t>La Cathédrale Notre-Dame.</a:t>
            </a:r>
          </a:p>
          <a:p>
            <a:pPr lvl="1"/>
            <a:r>
              <a:rPr lang="fr-FR" sz="1400"/>
              <a:t>L’Eglise Saint-Paul.</a:t>
            </a:r>
          </a:p>
          <a:p>
            <a:pPr lvl="1"/>
            <a:r>
              <a:rPr lang="fr-FR" sz="1400"/>
              <a:t>La place Kléber.</a:t>
            </a:r>
          </a:p>
          <a:p>
            <a:endParaRPr lang="fr-FR" sz="1400"/>
          </a:p>
        </p:txBody>
      </p:sp>
      <p:pic>
        <p:nvPicPr>
          <p:cNvPr id="578567" name="Picture 7" descr="PLACE_KLEBER_by_aymulan"/>
          <p:cNvPicPr>
            <a:picLocks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>
          <a:xfrm>
            <a:off x="4284663" y="2636838"/>
            <a:ext cx="4699000" cy="3524250"/>
          </a:xfrm>
          <a:noFill/>
          <a:ln w="57150" cmpd="thickThin">
            <a:solidFill>
              <a:srgbClr val="00000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OOSE">
  <a:themeElements>
    <a:clrScheme name="LOOSE 1">
      <a:dk1>
        <a:srgbClr val="000000"/>
      </a:dk1>
      <a:lt1>
        <a:srgbClr val="FFFFFF"/>
      </a:lt1>
      <a:dk2>
        <a:srgbClr val="000000"/>
      </a:dk2>
      <a:lt2>
        <a:srgbClr val="892D5B"/>
      </a:lt2>
      <a:accent1>
        <a:srgbClr val="CC9B10"/>
      </a:accent1>
      <a:accent2>
        <a:srgbClr val="C6CB65"/>
      </a:accent2>
      <a:accent3>
        <a:srgbClr val="FFFFFF"/>
      </a:accent3>
      <a:accent4>
        <a:srgbClr val="000000"/>
      </a:accent4>
      <a:accent5>
        <a:srgbClr val="E2CBAA"/>
      </a:accent5>
      <a:accent6>
        <a:srgbClr val="B3B85B"/>
      </a:accent6>
      <a:hlink>
        <a:srgbClr val="9F83BD"/>
      </a:hlink>
      <a:folHlink>
        <a:srgbClr val="F8CB0A"/>
      </a:folHlink>
    </a:clrScheme>
    <a:fontScheme name="LOOSE">
      <a:majorFont>
        <a:latin typeface="Comic Sans MS"/>
        <a:ea typeface="Arial"/>
        <a:cs typeface="Arial"/>
      </a:majorFont>
      <a:minorFont>
        <a:latin typeface="Comic Sans MS"/>
        <a:ea typeface="Arial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>
    <a:extraClrScheme>
      <a:clrScheme name="LOOSE 1">
        <a:dk1>
          <a:srgbClr val="000000"/>
        </a:dk1>
        <a:lt1>
          <a:srgbClr val="FFFFFF"/>
        </a:lt1>
        <a:dk2>
          <a:srgbClr val="000000"/>
        </a:dk2>
        <a:lt2>
          <a:srgbClr val="892D5B"/>
        </a:lt2>
        <a:accent1>
          <a:srgbClr val="CC9B10"/>
        </a:accent1>
        <a:accent2>
          <a:srgbClr val="C6CB65"/>
        </a:accent2>
        <a:accent3>
          <a:srgbClr val="FFFFFF"/>
        </a:accent3>
        <a:accent4>
          <a:srgbClr val="000000"/>
        </a:accent4>
        <a:accent5>
          <a:srgbClr val="E2CBAA"/>
        </a:accent5>
        <a:accent6>
          <a:srgbClr val="B3B85B"/>
        </a:accent6>
        <a:hlink>
          <a:srgbClr val="9F83BD"/>
        </a:hlink>
        <a:folHlink>
          <a:srgbClr val="F8CB0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OSE 2">
        <a:dk1>
          <a:srgbClr val="000000"/>
        </a:dk1>
        <a:lt1>
          <a:srgbClr val="FFFFFF"/>
        </a:lt1>
        <a:dk2>
          <a:srgbClr val="000000"/>
        </a:dk2>
        <a:lt2>
          <a:srgbClr val="892D5B"/>
        </a:lt2>
        <a:accent1>
          <a:srgbClr val="CC9B10"/>
        </a:accent1>
        <a:accent2>
          <a:srgbClr val="808000"/>
        </a:accent2>
        <a:accent3>
          <a:srgbClr val="FFFFFF"/>
        </a:accent3>
        <a:accent4>
          <a:srgbClr val="000000"/>
        </a:accent4>
        <a:accent5>
          <a:srgbClr val="E2CBAA"/>
        </a:accent5>
        <a:accent6>
          <a:srgbClr val="737300"/>
        </a:accent6>
        <a:hlink>
          <a:srgbClr val="CDCD2B"/>
        </a:hlink>
        <a:folHlink>
          <a:srgbClr val="ECAE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OOSE 3">
        <a:dk1>
          <a:srgbClr val="000000"/>
        </a:dk1>
        <a:lt1>
          <a:srgbClr val="FFFFFF"/>
        </a:lt1>
        <a:dk2>
          <a:srgbClr val="333333"/>
        </a:dk2>
        <a:lt2>
          <a:srgbClr val="333333"/>
        </a:lt2>
        <a:accent1>
          <a:srgbClr val="DDDDDD"/>
        </a:accent1>
        <a:accent2>
          <a:srgbClr val="C0C0C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AEAEAE"/>
        </a:accent6>
        <a:hlink>
          <a:srgbClr val="777777"/>
        </a:hlink>
        <a:folHlink>
          <a:srgbClr val="5F5F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LOOSE</Template>
  <TotalTime>2411</TotalTime>
  <Words>2202</Words>
  <Application>Microsoft Macintosh PowerPoint</Application>
  <PresentationFormat>On-screen Show (4:3)</PresentationFormat>
  <Paragraphs>504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49" baseType="lpstr">
      <vt:lpstr>Arial</vt:lpstr>
      <vt:lpstr>Comic Sans MS</vt:lpstr>
      <vt:lpstr>LOOSE</vt:lpstr>
      <vt:lpstr>La vie en France et les USA</vt:lpstr>
      <vt:lpstr>La vie en France et les USA</vt:lpstr>
      <vt:lpstr>La vie en France et les USA</vt:lpstr>
      <vt:lpstr>Mon environnement Ma ville: Strasbourg</vt:lpstr>
      <vt:lpstr>Mon environnement Ma ville: Strasbourg</vt:lpstr>
      <vt:lpstr>Mon environnement Ma ville: Strasbourg</vt:lpstr>
      <vt:lpstr>Mon environnement Ma ville: Strasbourg</vt:lpstr>
      <vt:lpstr>Mon environnement Ma ville: Strasbourg</vt:lpstr>
      <vt:lpstr>Mon environnement Ma ville: Strasbourg</vt:lpstr>
      <vt:lpstr>Mon environnement Ma ville: Strasbourg</vt:lpstr>
      <vt:lpstr>Mon environnement Ma ville: Strasbourg</vt:lpstr>
      <vt:lpstr>Mon environnement Ma ville: Strasbourg</vt:lpstr>
      <vt:lpstr>Mon environnement Ma ville: Strasbourg</vt:lpstr>
      <vt:lpstr>Mon environnement Ma ville: Strasbourg</vt:lpstr>
      <vt:lpstr>Mon environnement Ma ville: Strasbourg</vt:lpstr>
      <vt:lpstr>Mon environnement Ma ville: Strasbourg</vt:lpstr>
      <vt:lpstr>Mon environnement Mon école: l’INSA de Strasbourg</vt:lpstr>
      <vt:lpstr>Mon environnement Mon école: l’INSA de Strasbourg</vt:lpstr>
      <vt:lpstr>Mon environnement Mon école: l’INSA de Strasbourg</vt:lpstr>
      <vt:lpstr>Mon environnement Mon école: l’INSA de Strasbourg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Mon environnement La gastronomie de la région Alsacienne</vt:lpstr>
      <vt:lpstr>Différences entre la France et les USA Au quotidien</vt:lpstr>
      <vt:lpstr>Différences entre la France et les USA Au quotidien</vt:lpstr>
      <vt:lpstr>Différences entre la France et les USA Au quotidien</vt:lpstr>
      <vt:lpstr>Différences entre la France et les USA Au quotidien</vt:lpstr>
      <vt:lpstr>Différences entre la France et les USA Le système éducatif</vt:lpstr>
      <vt:lpstr>Différences entre la France et les USA Le système éducatif</vt:lpstr>
      <vt:lpstr>Différences entre la France et les USA Le système éducatif</vt:lpstr>
      <vt:lpstr>Bruce Beaurepère</vt:lpstr>
    </vt:vector>
  </TitlesOfParts>
  <Company>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  -  Diapositive 1</dc:title>
  <dc:creator>Bruce</dc:creator>
  <cp:keywords/>
  <cp:lastModifiedBy>user</cp:lastModifiedBy>
  <cp:revision>30</cp:revision>
  <cp:lastPrinted>2011-10-04T16:10:48Z</cp:lastPrinted>
  <dcterms:created xsi:type="dcterms:W3CDTF">2011-10-04T16:09:32Z</dcterms:created>
  <dcterms:modified xsi:type="dcterms:W3CDTF">2011-10-04T16:11:26Z</dcterms:modified>
</cp:coreProperties>
</file>